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6" r:id="rId9"/>
    <p:sldId id="298" r:id="rId10"/>
    <p:sldId id="295" r:id="rId11"/>
    <p:sldId id="301" r:id="rId12"/>
    <p:sldId id="297" r:id="rId13"/>
    <p:sldId id="302" r:id="rId14"/>
    <p:sldId id="262" r:id="rId15"/>
    <p:sldId id="263" r:id="rId16"/>
    <p:sldId id="264" r:id="rId17"/>
    <p:sldId id="265" r:id="rId18"/>
    <p:sldId id="303" r:id="rId19"/>
    <p:sldId id="266" r:id="rId20"/>
    <p:sldId id="267" r:id="rId21"/>
    <p:sldId id="268" r:id="rId22"/>
    <p:sldId id="269" r:id="rId23"/>
    <p:sldId id="270" r:id="rId24"/>
    <p:sldId id="271" r:id="rId25"/>
    <p:sldId id="274" r:id="rId26"/>
    <p:sldId id="305" r:id="rId27"/>
    <p:sldId id="306" r:id="rId28"/>
    <p:sldId id="307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1EA7D"/>
    <a:srgbClr val="00BF5C"/>
    <a:srgbClr val="698ED0"/>
    <a:srgbClr val="9DC3E6"/>
    <a:srgbClr val="01B765"/>
    <a:srgbClr val="019552"/>
    <a:srgbClr val="01A35A"/>
    <a:srgbClr val="01AB5E"/>
    <a:srgbClr val="01B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69-49F0-B861-DD76349CAAC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69-49F0-B861-DD76349CAAC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A69-49F0-B861-DD76349CAAC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69-49F0-B861-DD76349CAAC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A69-49F0-B861-DD76349CAAC6}"/>
              </c:ext>
            </c:extLst>
          </c:dPt>
          <c:dPt>
            <c:idx val="5"/>
            <c:bubble3D val="0"/>
            <c:spPr>
              <a:solidFill>
                <a:srgbClr val="9973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69-49F0-B861-DD76349CAAC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A69-49F0-B861-DD76349CAAC6}"/>
              </c:ext>
            </c:extLst>
          </c:dPt>
          <c:dPt>
            <c:idx val="7"/>
            <c:bubble3D val="0"/>
            <c:spPr>
              <a:solidFill>
                <a:srgbClr val="698ED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69-49F0-B861-DD76349CAAC6}"/>
              </c:ext>
            </c:extLst>
          </c:dPt>
          <c:cat>
            <c:strRef>
              <c:f>Лист1!$A$2:$A$9</c:f>
              <c:strCache>
                <c:ptCount val="8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Торговля </c:v>
                </c:pt>
                <c:pt idx="5">
                  <c:v>ЖКХ</c:v>
                </c:pt>
                <c:pt idx="6">
                  <c:v>Другие рыночные услуги</c:v>
                </c:pt>
                <c:pt idx="7">
                  <c:v>Нерыночные услуги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0.30800000000000038</c:v>
                </c:pt>
                <c:pt idx="1">
                  <c:v>8.5200000000000026E-2</c:v>
                </c:pt>
                <c:pt idx="2">
                  <c:v>2.35E-2</c:v>
                </c:pt>
                <c:pt idx="3">
                  <c:v>5.62E-2</c:v>
                </c:pt>
                <c:pt idx="4">
                  <c:v>0.13850000000000001</c:v>
                </c:pt>
                <c:pt idx="5">
                  <c:v>2.930000000000001E-2</c:v>
                </c:pt>
                <c:pt idx="6">
                  <c:v>8.4600000000000286E-2</c:v>
                </c:pt>
                <c:pt idx="7">
                  <c:v>0.2747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69-49F0-B861-DD76349CA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4.1804203593713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4F-446E-9D73-1DB7202D99C5}"/>
                </c:ext>
              </c:extLst>
            </c:dLbl>
            <c:dLbl>
              <c:idx val="4"/>
              <c:layout>
                <c:manualLayout>
                  <c:x val="0"/>
                  <c:y val="1.2518531369271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4F-446E-9D73-1DB7202D9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ПМР</c:v>
                </c:pt>
                <c:pt idx="2">
                  <c:v>Беларусь</c:v>
                </c:pt>
                <c:pt idx="3">
                  <c:v>Молдова</c:v>
                </c:pt>
                <c:pt idx="4">
                  <c:v>Украина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0.11</c:v>
                </c:pt>
                <c:pt idx="1">
                  <c:v>0.17</c:v>
                </c:pt>
                <c:pt idx="2">
                  <c:v>0.24000000000000021</c:v>
                </c:pt>
                <c:pt idx="3">
                  <c:v>0.31000000000000077</c:v>
                </c:pt>
                <c:pt idx="4">
                  <c:v>0.41000000000000031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E4F-446E-9D73-1DB7202D9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079936"/>
        <c:axId val="39081472"/>
      </c:barChart>
      <c:catAx>
        <c:axId val="3907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081472"/>
        <c:crosses val="autoZero"/>
        <c:auto val="1"/>
        <c:lblAlgn val="ctr"/>
        <c:lblOffset val="100"/>
        <c:noMultiLvlLbl val="0"/>
      </c:catAx>
      <c:valAx>
        <c:axId val="3908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79936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9465850610477"/>
          <c:y val="3.3671421399164458E-2"/>
          <c:w val="0.6390537674149086"/>
          <c:h val="0.932657157201671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ПМР</c:v>
                </c:pt>
                <c:pt idx="1">
                  <c:v>Россия</c:v>
                </c:pt>
                <c:pt idx="2">
                  <c:v>Украина</c:v>
                </c:pt>
                <c:pt idx="3">
                  <c:v>Беларусь</c:v>
                </c:pt>
                <c:pt idx="4">
                  <c:v>Молдова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8.0000000000000043E-2</c:v>
                </c:pt>
                <c:pt idx="1">
                  <c:v>9.0000000000000024E-2</c:v>
                </c:pt>
                <c:pt idx="2">
                  <c:v>0.1</c:v>
                </c:pt>
                <c:pt idx="3">
                  <c:v>0.15000000000000024</c:v>
                </c:pt>
                <c:pt idx="4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234-4E7D-8FFA-B3A3BDFBE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8565376"/>
        <c:axId val="38566912"/>
      </c:barChart>
      <c:catAx>
        <c:axId val="3856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66912"/>
        <c:crosses val="autoZero"/>
        <c:auto val="1"/>
        <c:lblAlgn val="ctr"/>
        <c:lblOffset val="100"/>
        <c:noMultiLvlLbl val="0"/>
      </c:catAx>
      <c:valAx>
        <c:axId val="3856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65376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4575053373174"/>
          <c:y val="3.3671421399164458E-2"/>
          <c:w val="0.69575700921058392"/>
          <c:h val="0.932657157201671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Теплоэнергия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4.1804203593713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4F-446E-9D73-1DB7202D99C5}"/>
                </c:ext>
              </c:extLst>
            </c:dLbl>
            <c:dLbl>
              <c:idx val="4"/>
              <c:layout>
                <c:manualLayout>
                  <c:x val="0"/>
                  <c:y val="1.2518531369271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4F-446E-9D73-1DB7202D9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ПМР</c:v>
                </c:pt>
                <c:pt idx="2">
                  <c:v>Беларусь</c:v>
                </c:pt>
                <c:pt idx="3">
                  <c:v>Украина</c:v>
                </c:pt>
                <c:pt idx="4">
                  <c:v>Молдова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45.18</c:v>
                </c:pt>
                <c:pt idx="1">
                  <c:v>46.97</c:v>
                </c:pt>
                <c:pt idx="2">
                  <c:v>54.31</c:v>
                </c:pt>
                <c:pt idx="3">
                  <c:v>65.28</c:v>
                </c:pt>
                <c:pt idx="4">
                  <c:v>72.169999999999987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E4F-446E-9D73-1DB7202D9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738368"/>
        <c:axId val="39740160"/>
      </c:barChart>
      <c:catAx>
        <c:axId val="3973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40160"/>
        <c:crosses val="autoZero"/>
        <c:auto val="1"/>
        <c:lblAlgn val="ctr"/>
        <c:lblOffset val="100"/>
        <c:noMultiLvlLbl val="0"/>
      </c:catAx>
      <c:valAx>
        <c:axId val="3974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738368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9465850610477"/>
          <c:y val="3.3671421399164458E-2"/>
          <c:w val="0.6390537674149086"/>
          <c:h val="0.932657157201671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0,60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DF-446B-83AA-76260DFBBB4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2,90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DF-446B-83AA-76260DFBB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Украина</c:v>
                </c:pt>
                <c:pt idx="1">
                  <c:v>ПМР</c:v>
                </c:pt>
                <c:pt idx="2">
                  <c:v>Беларусь</c:v>
                </c:pt>
                <c:pt idx="3">
                  <c:v>Россия</c:v>
                </c:pt>
                <c:pt idx="4">
                  <c:v>Молдова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0.60000000000000064</c:v>
                </c:pt>
                <c:pt idx="1">
                  <c:v>0.65000000000000191</c:v>
                </c:pt>
                <c:pt idx="2">
                  <c:v>1.03</c:v>
                </c:pt>
                <c:pt idx="3">
                  <c:v>1.24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234-4E7D-8FFA-B3A3BDFBE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9663872"/>
        <c:axId val="39673856"/>
      </c:barChart>
      <c:catAx>
        <c:axId val="3966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73856"/>
        <c:crosses val="autoZero"/>
        <c:auto val="1"/>
        <c:lblAlgn val="ctr"/>
        <c:lblOffset val="100"/>
        <c:noMultiLvlLbl val="0"/>
      </c:catAx>
      <c:valAx>
        <c:axId val="39673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663872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96BC7-3ABA-4A5B-9C80-4A5E7D7F906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008EE4-6CC0-4AE1-A6A5-68E472D43899}">
      <dgm:prSet phldrT="[Текст]" custT="1"/>
      <dgm:spPr>
        <a:solidFill>
          <a:srgbClr val="A2CD8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000" dirty="0" smtClean="0"/>
            <a:t>Формирование благоприятного инвестиционного климата</a:t>
          </a:r>
          <a:endParaRPr lang="ru-RU" sz="2000" dirty="0"/>
        </a:p>
      </dgm:t>
    </dgm:pt>
    <dgm:pt modelId="{EA25CBB8-7636-4D49-AA66-C16F1C047395}" type="parTrans" cxnId="{F3FAEF88-B990-4A48-9346-8D5BDEBD01AA}">
      <dgm:prSet/>
      <dgm:spPr/>
      <dgm:t>
        <a:bodyPr/>
        <a:lstStyle/>
        <a:p>
          <a:endParaRPr lang="ru-RU"/>
        </a:p>
      </dgm:t>
    </dgm:pt>
    <dgm:pt modelId="{A3F31A77-5AAC-4861-AF5D-84CEDBF450B1}" type="sibTrans" cxnId="{F3FAEF88-B990-4A48-9346-8D5BDEBD01AA}">
      <dgm:prSet/>
      <dgm:spPr/>
      <dgm:t>
        <a:bodyPr/>
        <a:lstStyle/>
        <a:p>
          <a:endParaRPr lang="ru-RU"/>
        </a:p>
      </dgm:t>
    </dgm:pt>
    <dgm:pt modelId="{E6E8325B-3259-4563-AB4C-BB04F1330E2E}">
      <dgm:prSet phldrT="[Текст]" custT="1"/>
      <dgm:spPr>
        <a:solidFill>
          <a:srgbClr val="93ADDD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000" dirty="0" smtClean="0"/>
            <a:t>Создание эффективных производственных субъектов</a:t>
          </a:r>
          <a:endParaRPr lang="ru-RU" sz="2000" dirty="0"/>
        </a:p>
      </dgm:t>
    </dgm:pt>
    <dgm:pt modelId="{0D09794B-1EBC-4695-80F5-5170EF58D229}" type="parTrans" cxnId="{5D9AE039-BF43-47CB-AA47-87FF19015249}">
      <dgm:prSet/>
      <dgm:spPr/>
      <dgm:t>
        <a:bodyPr/>
        <a:lstStyle/>
        <a:p>
          <a:endParaRPr lang="ru-RU"/>
        </a:p>
      </dgm:t>
    </dgm:pt>
    <dgm:pt modelId="{4ECEBE0A-3E8D-4CE1-85BB-6DEF16863435}" type="sibTrans" cxnId="{5D9AE039-BF43-47CB-AA47-87FF19015249}">
      <dgm:prSet/>
      <dgm:spPr/>
      <dgm:t>
        <a:bodyPr/>
        <a:lstStyle/>
        <a:p>
          <a:endParaRPr lang="ru-RU"/>
        </a:p>
      </dgm:t>
    </dgm:pt>
    <dgm:pt modelId="{C44826FC-8422-4E09-906A-9155085B2AAA}">
      <dgm:prSet phldrT="[Текст]" custT="1"/>
      <dgm:spPr>
        <a:solidFill>
          <a:srgbClr val="93C57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000" dirty="0" smtClean="0"/>
            <a:t>Компенсация рисков инвесторов  </a:t>
          </a:r>
          <a:endParaRPr lang="ru-RU" sz="2000" dirty="0"/>
        </a:p>
      </dgm:t>
    </dgm:pt>
    <dgm:pt modelId="{345F1B0B-F8F7-433F-961C-F9DD8DCF67F3}" type="parTrans" cxnId="{A4B0E47E-AED6-4A38-A0FC-E00F09F7CFBB}">
      <dgm:prSet/>
      <dgm:spPr/>
      <dgm:t>
        <a:bodyPr/>
        <a:lstStyle/>
        <a:p>
          <a:endParaRPr lang="ru-RU"/>
        </a:p>
      </dgm:t>
    </dgm:pt>
    <dgm:pt modelId="{F63AE57C-18BC-413F-9A1A-5064146A18CB}" type="sibTrans" cxnId="{A4B0E47E-AED6-4A38-A0FC-E00F09F7CFBB}">
      <dgm:prSet/>
      <dgm:spPr/>
      <dgm:t>
        <a:bodyPr/>
        <a:lstStyle/>
        <a:p>
          <a:endParaRPr lang="ru-RU"/>
        </a:p>
      </dgm:t>
    </dgm:pt>
    <dgm:pt modelId="{A0AE9F86-B761-4FFF-BF98-DFB03275FC7E}">
      <dgm:prSet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FB93415E-9CD7-46F0-B1CC-FD6E3DDEC053}" type="sibTrans" cxnId="{AE7E39D4-DA04-4394-8B3C-76F7CF077826}">
      <dgm:prSet/>
      <dgm:spPr/>
      <dgm:t>
        <a:bodyPr/>
        <a:lstStyle/>
        <a:p>
          <a:endParaRPr lang="ru-RU"/>
        </a:p>
      </dgm:t>
    </dgm:pt>
    <dgm:pt modelId="{971222FD-7251-4409-98B2-FA668BB1CCE2}" type="parTrans" cxnId="{AE7E39D4-DA04-4394-8B3C-76F7CF077826}">
      <dgm:prSet/>
      <dgm:spPr/>
      <dgm:t>
        <a:bodyPr/>
        <a:lstStyle/>
        <a:p>
          <a:endParaRPr lang="ru-RU"/>
        </a:p>
      </dgm:t>
    </dgm:pt>
    <dgm:pt modelId="{016F1A9F-AFC3-4043-AB05-4FA0B7CEC464}">
      <dgm:prSet custT="1"/>
      <dgm:spPr>
        <a:solidFill>
          <a:srgbClr val="FFDA6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000" dirty="0" smtClean="0"/>
            <a:t>Оказание государственной поддержки инвесторам</a:t>
          </a:r>
          <a:endParaRPr lang="ru-RU" sz="2000" dirty="0"/>
        </a:p>
      </dgm:t>
    </dgm:pt>
    <dgm:pt modelId="{2686438F-1C74-4E39-9074-9924038C298F}" type="parTrans" cxnId="{732C6734-FA74-4881-BBA3-036E57092F11}">
      <dgm:prSet/>
      <dgm:spPr/>
      <dgm:t>
        <a:bodyPr/>
        <a:lstStyle/>
        <a:p>
          <a:endParaRPr lang="ru-RU"/>
        </a:p>
      </dgm:t>
    </dgm:pt>
    <dgm:pt modelId="{A2ED2280-FE84-43C1-8F06-E25BA26F523C}" type="sibTrans" cxnId="{732C6734-FA74-4881-BBA3-036E57092F11}">
      <dgm:prSet/>
      <dgm:spPr/>
      <dgm:t>
        <a:bodyPr/>
        <a:lstStyle/>
        <a:p>
          <a:endParaRPr lang="ru-RU"/>
        </a:p>
      </dgm:t>
    </dgm:pt>
    <dgm:pt modelId="{66B2FB2E-B54D-4351-820A-A3754571A2F9}" type="pres">
      <dgm:prSet presAssocID="{0F996BC7-3ABA-4A5B-9C80-4A5E7D7F90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18AE1-A542-4AD9-9072-62E79B296343}" type="pres">
      <dgm:prSet presAssocID="{E1008EE4-6CC0-4AE1-A6A5-68E472D43899}" presName="parentLin" presStyleCnt="0"/>
      <dgm:spPr/>
    </dgm:pt>
    <dgm:pt modelId="{74DDCA07-30BE-449D-BA82-2F337FF05767}" type="pres">
      <dgm:prSet presAssocID="{E1008EE4-6CC0-4AE1-A6A5-68E472D438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FF6C383-BF99-47E2-9903-2F3FC075F98E}" type="pres">
      <dgm:prSet presAssocID="{E1008EE4-6CC0-4AE1-A6A5-68E472D43899}" presName="parentText" presStyleLbl="node1" presStyleIdx="0" presStyleCnt="4" custLinFactX="6299" custLinFactNeighborX="100000" custLinFactNeighborY="8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F620C-6FB2-4D9B-9083-26AFF81F5517}" type="pres">
      <dgm:prSet presAssocID="{E1008EE4-6CC0-4AE1-A6A5-68E472D43899}" presName="negativeSpace" presStyleCnt="0"/>
      <dgm:spPr/>
    </dgm:pt>
    <dgm:pt modelId="{2D9F23E0-4545-4636-8B46-902413B54935}" type="pres">
      <dgm:prSet presAssocID="{E1008EE4-6CC0-4AE1-A6A5-68E472D43899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E0F0E12-691D-43C5-A126-405D64191F12}" type="pres">
      <dgm:prSet presAssocID="{A3F31A77-5AAC-4861-AF5D-84CEDBF450B1}" presName="spaceBetweenRectangles" presStyleCnt="0"/>
      <dgm:spPr/>
    </dgm:pt>
    <dgm:pt modelId="{CDEFB028-7A0F-4DD1-83A3-2B453B7F8BD9}" type="pres">
      <dgm:prSet presAssocID="{E6E8325B-3259-4563-AB4C-BB04F1330E2E}" presName="parentLin" presStyleCnt="0"/>
      <dgm:spPr/>
    </dgm:pt>
    <dgm:pt modelId="{3299A038-922E-4326-9ACC-4A4EC64FB5C7}" type="pres">
      <dgm:prSet presAssocID="{E6E8325B-3259-4563-AB4C-BB04F1330E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083860-C3D5-4D08-9E3B-10751F33750F}" type="pres">
      <dgm:prSet presAssocID="{E6E8325B-3259-4563-AB4C-BB04F1330E2E}" presName="parentText" presStyleLbl="node1" presStyleIdx="1" presStyleCnt="4" custLinFactX="6299" custLinFactNeighborX="100000" custLinFactNeighborY="-6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CDC2-D461-419E-9D31-4577A53001D4}" type="pres">
      <dgm:prSet presAssocID="{E6E8325B-3259-4563-AB4C-BB04F1330E2E}" presName="negativeSpace" presStyleCnt="0"/>
      <dgm:spPr/>
    </dgm:pt>
    <dgm:pt modelId="{2A78C557-34E3-44DB-B98A-BC51FB89E1AD}" type="pres">
      <dgm:prSet presAssocID="{E6E8325B-3259-4563-AB4C-BB04F1330E2E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37272DB-B929-4B7A-AE46-D94A34101CF7}" type="pres">
      <dgm:prSet presAssocID="{4ECEBE0A-3E8D-4CE1-85BB-6DEF16863435}" presName="spaceBetweenRectangles" presStyleCnt="0"/>
      <dgm:spPr/>
    </dgm:pt>
    <dgm:pt modelId="{AD8517B4-109B-498B-870A-63917D540536}" type="pres">
      <dgm:prSet presAssocID="{C44826FC-8422-4E09-906A-9155085B2AAA}" presName="parentLin" presStyleCnt="0"/>
      <dgm:spPr/>
    </dgm:pt>
    <dgm:pt modelId="{763761AE-DC02-4861-AA95-2CEEA17DAF3C}" type="pres">
      <dgm:prSet presAssocID="{C44826FC-8422-4E09-906A-9155085B2AA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F1ADA18-A27D-4499-9EEE-214DC3D5F96E}" type="pres">
      <dgm:prSet presAssocID="{C44826FC-8422-4E09-906A-9155085B2AAA}" presName="parentText" presStyleLbl="node1" presStyleIdx="2" presStyleCnt="4" custLinFactX="6299" custLinFactNeighborX="100000" custLinFactNeighborY="-13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B8AA-F803-4160-B64C-11C2A2BEE58D}" type="pres">
      <dgm:prSet presAssocID="{C44826FC-8422-4E09-906A-9155085B2AAA}" presName="negativeSpace" presStyleCnt="0"/>
      <dgm:spPr/>
    </dgm:pt>
    <dgm:pt modelId="{F4CABAF7-6176-4CA2-AE82-4512DC37ABD7}" type="pres">
      <dgm:prSet presAssocID="{C44826FC-8422-4E09-906A-9155085B2AAA}" presName="childText" presStyleLbl="conFgAcc1" presStyleIdx="2" presStyleCnt="4" custLinFactNeighborX="520" custLinFactNeighborY="-1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8942-6DBB-4F4A-86CE-ECB36B0DDB03}" type="pres">
      <dgm:prSet presAssocID="{F63AE57C-18BC-413F-9A1A-5064146A18CB}" presName="spaceBetweenRectangles" presStyleCnt="0"/>
      <dgm:spPr/>
    </dgm:pt>
    <dgm:pt modelId="{843C39E5-3CEE-4DAC-BD60-9208E579E7B0}" type="pres">
      <dgm:prSet presAssocID="{016F1A9F-AFC3-4043-AB05-4FA0B7CEC464}" presName="parentLin" presStyleCnt="0"/>
      <dgm:spPr/>
    </dgm:pt>
    <dgm:pt modelId="{8C1BD2F7-5B66-4B2E-8ED3-71608DBFC844}" type="pres">
      <dgm:prSet presAssocID="{016F1A9F-AFC3-4043-AB05-4FA0B7CEC46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7D23BE-4604-42B4-A158-02E850A92B4F}" type="pres">
      <dgm:prSet presAssocID="{016F1A9F-AFC3-4043-AB05-4FA0B7CEC464}" presName="parentText" presStyleLbl="node1" presStyleIdx="3" presStyleCnt="4" custLinFactX="6299" custLinFactNeighborX="100000" custLinFactNeighborY="-28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6076-A920-4843-826B-C0A7738EA656}" type="pres">
      <dgm:prSet presAssocID="{016F1A9F-AFC3-4043-AB05-4FA0B7CEC464}" presName="negativeSpace" presStyleCnt="0"/>
      <dgm:spPr/>
    </dgm:pt>
    <dgm:pt modelId="{6675C9D1-8D28-49D3-8677-948E4FD681B1}" type="pres">
      <dgm:prSet presAssocID="{016F1A9F-AFC3-4043-AB05-4FA0B7CEC464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E5EB57CF-3489-47B3-ACB6-007714803AC0}" type="presOf" srcId="{016F1A9F-AFC3-4043-AB05-4FA0B7CEC464}" destId="{8C1BD2F7-5B66-4B2E-8ED3-71608DBFC844}" srcOrd="0" destOrd="0" presId="urn:microsoft.com/office/officeart/2005/8/layout/list1"/>
    <dgm:cxn modelId="{459A240C-9134-42F4-B376-0E8224F14917}" type="presOf" srcId="{C44826FC-8422-4E09-906A-9155085B2AAA}" destId="{763761AE-DC02-4861-AA95-2CEEA17DAF3C}" srcOrd="0" destOrd="0" presId="urn:microsoft.com/office/officeart/2005/8/layout/list1"/>
    <dgm:cxn modelId="{F3FAEF88-B990-4A48-9346-8D5BDEBD01AA}" srcId="{0F996BC7-3ABA-4A5B-9C80-4A5E7D7F9065}" destId="{E1008EE4-6CC0-4AE1-A6A5-68E472D43899}" srcOrd="0" destOrd="0" parTransId="{EA25CBB8-7636-4D49-AA66-C16F1C047395}" sibTransId="{A3F31A77-5AAC-4861-AF5D-84CEDBF450B1}"/>
    <dgm:cxn modelId="{732C6734-FA74-4881-BBA3-036E57092F11}" srcId="{0F996BC7-3ABA-4A5B-9C80-4A5E7D7F9065}" destId="{016F1A9F-AFC3-4043-AB05-4FA0B7CEC464}" srcOrd="3" destOrd="0" parTransId="{2686438F-1C74-4E39-9074-9924038C298F}" sibTransId="{A2ED2280-FE84-43C1-8F06-E25BA26F523C}"/>
    <dgm:cxn modelId="{D3D72505-3FE5-4685-BE60-9A3F95FB20B1}" type="presOf" srcId="{A0AE9F86-B761-4FFF-BF98-DFB03275FC7E}" destId="{F4CABAF7-6176-4CA2-AE82-4512DC37ABD7}" srcOrd="0" destOrd="0" presId="urn:microsoft.com/office/officeart/2005/8/layout/list1"/>
    <dgm:cxn modelId="{846A8C67-4125-499E-AED8-5EF17C949CFB}" type="presOf" srcId="{E6E8325B-3259-4563-AB4C-BB04F1330E2E}" destId="{21083860-C3D5-4D08-9E3B-10751F33750F}" srcOrd="1" destOrd="0" presId="urn:microsoft.com/office/officeart/2005/8/layout/list1"/>
    <dgm:cxn modelId="{A4B0E47E-AED6-4A38-A0FC-E00F09F7CFBB}" srcId="{0F996BC7-3ABA-4A5B-9C80-4A5E7D7F9065}" destId="{C44826FC-8422-4E09-906A-9155085B2AAA}" srcOrd="2" destOrd="0" parTransId="{345F1B0B-F8F7-433F-961C-F9DD8DCF67F3}" sibTransId="{F63AE57C-18BC-413F-9A1A-5064146A18CB}"/>
    <dgm:cxn modelId="{22FEAA79-7901-448E-BD85-76A9E76A1034}" type="presOf" srcId="{016F1A9F-AFC3-4043-AB05-4FA0B7CEC464}" destId="{737D23BE-4604-42B4-A158-02E850A92B4F}" srcOrd="1" destOrd="0" presId="urn:microsoft.com/office/officeart/2005/8/layout/list1"/>
    <dgm:cxn modelId="{53C589A0-B136-4345-A8A4-202A8C30D1F9}" type="presOf" srcId="{E1008EE4-6CC0-4AE1-A6A5-68E472D43899}" destId="{FFF6C383-BF99-47E2-9903-2F3FC075F98E}" srcOrd="1" destOrd="0" presId="urn:microsoft.com/office/officeart/2005/8/layout/list1"/>
    <dgm:cxn modelId="{28164F8F-3195-4C21-B234-9CB36E6150C9}" type="presOf" srcId="{0F996BC7-3ABA-4A5B-9C80-4A5E7D7F9065}" destId="{66B2FB2E-B54D-4351-820A-A3754571A2F9}" srcOrd="0" destOrd="0" presId="urn:microsoft.com/office/officeart/2005/8/layout/list1"/>
    <dgm:cxn modelId="{AB877D94-EF0E-4279-85F6-FA8A3E44A37F}" type="presOf" srcId="{C44826FC-8422-4E09-906A-9155085B2AAA}" destId="{BF1ADA18-A27D-4499-9EEE-214DC3D5F96E}" srcOrd="1" destOrd="0" presId="urn:microsoft.com/office/officeart/2005/8/layout/list1"/>
    <dgm:cxn modelId="{1C9286E6-84AF-4396-8521-C952955AD8B8}" type="presOf" srcId="{E6E8325B-3259-4563-AB4C-BB04F1330E2E}" destId="{3299A038-922E-4326-9ACC-4A4EC64FB5C7}" srcOrd="0" destOrd="0" presId="urn:microsoft.com/office/officeart/2005/8/layout/list1"/>
    <dgm:cxn modelId="{AE7E39D4-DA04-4394-8B3C-76F7CF077826}" srcId="{C44826FC-8422-4E09-906A-9155085B2AAA}" destId="{A0AE9F86-B761-4FFF-BF98-DFB03275FC7E}" srcOrd="0" destOrd="0" parTransId="{971222FD-7251-4409-98B2-FA668BB1CCE2}" sibTransId="{FB93415E-9CD7-46F0-B1CC-FD6E3DDEC053}"/>
    <dgm:cxn modelId="{5D9AE039-BF43-47CB-AA47-87FF19015249}" srcId="{0F996BC7-3ABA-4A5B-9C80-4A5E7D7F9065}" destId="{E6E8325B-3259-4563-AB4C-BB04F1330E2E}" srcOrd="1" destOrd="0" parTransId="{0D09794B-1EBC-4695-80F5-5170EF58D229}" sibTransId="{4ECEBE0A-3E8D-4CE1-85BB-6DEF16863435}"/>
    <dgm:cxn modelId="{0070ED6E-67E9-496F-A71E-B5DCC1C6ECBC}" type="presOf" srcId="{E1008EE4-6CC0-4AE1-A6A5-68E472D43899}" destId="{74DDCA07-30BE-449D-BA82-2F337FF05767}" srcOrd="0" destOrd="0" presId="urn:microsoft.com/office/officeart/2005/8/layout/list1"/>
    <dgm:cxn modelId="{EDDD6A0C-93F4-4219-86B9-1CDA69B70DFF}" type="presParOf" srcId="{66B2FB2E-B54D-4351-820A-A3754571A2F9}" destId="{3C418AE1-A542-4AD9-9072-62E79B296343}" srcOrd="0" destOrd="0" presId="urn:microsoft.com/office/officeart/2005/8/layout/list1"/>
    <dgm:cxn modelId="{4291379C-6769-4716-9AFF-9850585F3910}" type="presParOf" srcId="{3C418AE1-A542-4AD9-9072-62E79B296343}" destId="{74DDCA07-30BE-449D-BA82-2F337FF05767}" srcOrd="0" destOrd="0" presId="urn:microsoft.com/office/officeart/2005/8/layout/list1"/>
    <dgm:cxn modelId="{4DBD3BAD-26E6-4CA4-ADDB-2F246AB6184C}" type="presParOf" srcId="{3C418AE1-A542-4AD9-9072-62E79B296343}" destId="{FFF6C383-BF99-47E2-9903-2F3FC075F98E}" srcOrd="1" destOrd="0" presId="urn:microsoft.com/office/officeart/2005/8/layout/list1"/>
    <dgm:cxn modelId="{A4C03F18-B9E9-483D-AA17-64F67405C7A4}" type="presParOf" srcId="{66B2FB2E-B54D-4351-820A-A3754571A2F9}" destId="{A67F620C-6FB2-4D9B-9083-26AFF81F5517}" srcOrd="1" destOrd="0" presId="urn:microsoft.com/office/officeart/2005/8/layout/list1"/>
    <dgm:cxn modelId="{84C16385-4DD6-4AF0-A45B-F7C8DB21BF0D}" type="presParOf" srcId="{66B2FB2E-B54D-4351-820A-A3754571A2F9}" destId="{2D9F23E0-4545-4636-8B46-902413B54935}" srcOrd="2" destOrd="0" presId="urn:microsoft.com/office/officeart/2005/8/layout/list1"/>
    <dgm:cxn modelId="{F40DC337-305C-43AA-AD1C-95FBE2F0669D}" type="presParOf" srcId="{66B2FB2E-B54D-4351-820A-A3754571A2F9}" destId="{9E0F0E12-691D-43C5-A126-405D64191F12}" srcOrd="3" destOrd="0" presId="urn:microsoft.com/office/officeart/2005/8/layout/list1"/>
    <dgm:cxn modelId="{356B9499-CF2B-4639-8A74-118B29067FCB}" type="presParOf" srcId="{66B2FB2E-B54D-4351-820A-A3754571A2F9}" destId="{CDEFB028-7A0F-4DD1-83A3-2B453B7F8BD9}" srcOrd="4" destOrd="0" presId="urn:microsoft.com/office/officeart/2005/8/layout/list1"/>
    <dgm:cxn modelId="{A3F0DAB2-12B7-4F9B-B747-C0A8ED6A238F}" type="presParOf" srcId="{CDEFB028-7A0F-4DD1-83A3-2B453B7F8BD9}" destId="{3299A038-922E-4326-9ACC-4A4EC64FB5C7}" srcOrd="0" destOrd="0" presId="urn:microsoft.com/office/officeart/2005/8/layout/list1"/>
    <dgm:cxn modelId="{F9D27EC4-6210-4F56-BB4D-64F75660B1BC}" type="presParOf" srcId="{CDEFB028-7A0F-4DD1-83A3-2B453B7F8BD9}" destId="{21083860-C3D5-4D08-9E3B-10751F33750F}" srcOrd="1" destOrd="0" presId="urn:microsoft.com/office/officeart/2005/8/layout/list1"/>
    <dgm:cxn modelId="{83F4A8A0-4DC0-49E2-949B-14CC896D5B7A}" type="presParOf" srcId="{66B2FB2E-B54D-4351-820A-A3754571A2F9}" destId="{A736CDC2-D461-419E-9D31-4577A53001D4}" srcOrd="5" destOrd="0" presId="urn:microsoft.com/office/officeart/2005/8/layout/list1"/>
    <dgm:cxn modelId="{F5E7632F-13E5-4115-ADB6-9DEF20F5FE81}" type="presParOf" srcId="{66B2FB2E-B54D-4351-820A-A3754571A2F9}" destId="{2A78C557-34E3-44DB-B98A-BC51FB89E1AD}" srcOrd="6" destOrd="0" presId="urn:microsoft.com/office/officeart/2005/8/layout/list1"/>
    <dgm:cxn modelId="{CC65B227-610B-4DF9-90DE-7FC071E5210A}" type="presParOf" srcId="{66B2FB2E-B54D-4351-820A-A3754571A2F9}" destId="{837272DB-B929-4B7A-AE46-D94A34101CF7}" srcOrd="7" destOrd="0" presId="urn:microsoft.com/office/officeart/2005/8/layout/list1"/>
    <dgm:cxn modelId="{53E41918-3E87-4212-8AD7-C7D7DFD62205}" type="presParOf" srcId="{66B2FB2E-B54D-4351-820A-A3754571A2F9}" destId="{AD8517B4-109B-498B-870A-63917D540536}" srcOrd="8" destOrd="0" presId="urn:microsoft.com/office/officeart/2005/8/layout/list1"/>
    <dgm:cxn modelId="{AC61D1BF-862D-4C5B-BE30-9F4DCBE0AAF2}" type="presParOf" srcId="{AD8517B4-109B-498B-870A-63917D540536}" destId="{763761AE-DC02-4861-AA95-2CEEA17DAF3C}" srcOrd="0" destOrd="0" presId="urn:microsoft.com/office/officeart/2005/8/layout/list1"/>
    <dgm:cxn modelId="{8240C843-D5C5-49F3-8730-0B90A3313BF0}" type="presParOf" srcId="{AD8517B4-109B-498B-870A-63917D540536}" destId="{BF1ADA18-A27D-4499-9EEE-214DC3D5F96E}" srcOrd="1" destOrd="0" presId="urn:microsoft.com/office/officeart/2005/8/layout/list1"/>
    <dgm:cxn modelId="{9529E54B-60A9-4D6C-A58D-EF9DF65952F9}" type="presParOf" srcId="{66B2FB2E-B54D-4351-820A-A3754571A2F9}" destId="{1262B8AA-F803-4160-B64C-11C2A2BEE58D}" srcOrd="9" destOrd="0" presId="urn:microsoft.com/office/officeart/2005/8/layout/list1"/>
    <dgm:cxn modelId="{5CB522C2-2A61-4421-90D2-60E398B7AE1D}" type="presParOf" srcId="{66B2FB2E-B54D-4351-820A-A3754571A2F9}" destId="{F4CABAF7-6176-4CA2-AE82-4512DC37ABD7}" srcOrd="10" destOrd="0" presId="urn:microsoft.com/office/officeart/2005/8/layout/list1"/>
    <dgm:cxn modelId="{1F930781-A7C7-46FA-972D-F4A124B3F059}" type="presParOf" srcId="{66B2FB2E-B54D-4351-820A-A3754571A2F9}" destId="{01798942-6DBB-4F4A-86CE-ECB36B0DDB03}" srcOrd="11" destOrd="0" presId="urn:microsoft.com/office/officeart/2005/8/layout/list1"/>
    <dgm:cxn modelId="{5F1C9326-103C-44E5-BFBF-B59F2346AD80}" type="presParOf" srcId="{66B2FB2E-B54D-4351-820A-A3754571A2F9}" destId="{843C39E5-3CEE-4DAC-BD60-9208E579E7B0}" srcOrd="12" destOrd="0" presId="urn:microsoft.com/office/officeart/2005/8/layout/list1"/>
    <dgm:cxn modelId="{13653DB0-EFAF-44BC-854E-F68B7D900DE8}" type="presParOf" srcId="{843C39E5-3CEE-4DAC-BD60-9208E579E7B0}" destId="{8C1BD2F7-5B66-4B2E-8ED3-71608DBFC844}" srcOrd="0" destOrd="0" presId="urn:microsoft.com/office/officeart/2005/8/layout/list1"/>
    <dgm:cxn modelId="{08D99B3C-02AC-4369-BBFF-913E24BFDACB}" type="presParOf" srcId="{843C39E5-3CEE-4DAC-BD60-9208E579E7B0}" destId="{737D23BE-4604-42B4-A158-02E850A92B4F}" srcOrd="1" destOrd="0" presId="urn:microsoft.com/office/officeart/2005/8/layout/list1"/>
    <dgm:cxn modelId="{DF2518F1-85AD-45E1-B83F-4AB8660DED59}" type="presParOf" srcId="{66B2FB2E-B54D-4351-820A-A3754571A2F9}" destId="{97796076-A920-4843-826B-C0A7738EA656}" srcOrd="13" destOrd="0" presId="urn:microsoft.com/office/officeart/2005/8/layout/list1"/>
    <dgm:cxn modelId="{91F8F979-015B-4A26-882A-557D9A65AF52}" type="presParOf" srcId="{66B2FB2E-B54D-4351-820A-A3754571A2F9}" destId="{6675C9D1-8D28-49D3-8677-948E4FD681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62BF7-BEBD-47BA-9229-34A01C0920B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12E3D-8DBC-4078-82F8-12A6BA5C1818}">
      <dgm:prSet phldrT="[Текст]" custT="1"/>
      <dgm:spPr>
        <a:solidFill>
          <a:srgbClr val="698ED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ru-RU" sz="2000" b="1" dirty="0" smtClean="0">
              <a:solidFill>
                <a:schemeClr val="tx1"/>
              </a:solidFill>
            </a:rPr>
            <a:t>Государственные гарантии</a:t>
          </a:r>
          <a:endParaRPr lang="ru-RU" sz="2000" b="1" dirty="0">
            <a:solidFill>
              <a:schemeClr val="tx1"/>
            </a:solidFill>
          </a:endParaRPr>
        </a:p>
      </dgm:t>
    </dgm:pt>
    <dgm:pt modelId="{622DB261-A76B-4395-B5AE-64B0A002AFCD}" type="parTrans" cxnId="{333532E7-67F8-4F99-81D8-70BDA0376683}">
      <dgm:prSet/>
      <dgm:spPr/>
      <dgm:t>
        <a:bodyPr/>
        <a:lstStyle/>
        <a:p>
          <a:endParaRPr lang="ru-RU"/>
        </a:p>
      </dgm:t>
    </dgm:pt>
    <dgm:pt modelId="{01E3EE92-325F-4DBB-BD4A-B094C27D4BC6}" type="sibTrans" cxnId="{333532E7-67F8-4F99-81D8-70BDA0376683}">
      <dgm:prSet/>
      <dgm:spPr/>
      <dgm:t>
        <a:bodyPr/>
        <a:lstStyle/>
        <a:p>
          <a:endParaRPr lang="ru-RU"/>
        </a:p>
      </dgm:t>
    </dgm:pt>
    <dgm:pt modelId="{3CFF47BD-F444-41E8-999E-3EF44826515F}">
      <dgm:prSet phldrT="[Текст]" custT="1"/>
      <dgm:spPr>
        <a:solidFill>
          <a:srgbClr val="01CF61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ru-RU" sz="2000" b="1" dirty="0" smtClean="0">
              <a:solidFill>
                <a:schemeClr val="tx1"/>
              </a:solidFill>
            </a:rPr>
            <a:t>Инвестиционные преференции</a:t>
          </a:r>
          <a:endParaRPr lang="ru-RU" sz="2000" dirty="0"/>
        </a:p>
      </dgm:t>
    </dgm:pt>
    <dgm:pt modelId="{A58DD8AA-A633-4C18-8F85-BD7392465118}" type="parTrans" cxnId="{8E4203FE-1773-40C2-AE30-8D17E9DC5D77}">
      <dgm:prSet/>
      <dgm:spPr/>
      <dgm:t>
        <a:bodyPr/>
        <a:lstStyle/>
        <a:p>
          <a:endParaRPr lang="ru-RU"/>
        </a:p>
      </dgm:t>
    </dgm:pt>
    <dgm:pt modelId="{D90D5CE4-4FA0-410C-AB2E-D0D23F39E3A5}" type="sibTrans" cxnId="{8E4203FE-1773-40C2-AE30-8D17E9DC5D77}">
      <dgm:prSet/>
      <dgm:spPr/>
      <dgm:t>
        <a:bodyPr/>
        <a:lstStyle/>
        <a:p>
          <a:endParaRPr lang="ru-RU"/>
        </a:p>
      </dgm:t>
    </dgm:pt>
    <dgm:pt modelId="{B84310C3-8C17-4674-9825-2CB370D2DBE3}">
      <dgm:prSet phldrT="[Текст]" custT="1"/>
      <dgm:spPr>
        <a:solidFill>
          <a:srgbClr val="FFC00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ru-RU" sz="2000" b="1" dirty="0" smtClean="0">
              <a:solidFill>
                <a:schemeClr val="tx1"/>
              </a:solidFill>
            </a:rPr>
            <a:t>Механизмы работы с инвестором</a:t>
          </a:r>
          <a:endParaRPr lang="ru-RU" sz="2000" b="1" dirty="0">
            <a:solidFill>
              <a:schemeClr val="tx1"/>
            </a:solidFill>
          </a:endParaRPr>
        </a:p>
      </dgm:t>
    </dgm:pt>
    <dgm:pt modelId="{87A8CC3C-5376-4495-AACC-E836AFFE5F5E}" type="parTrans" cxnId="{4FE4F144-5187-4826-BBA8-52506051DDF7}">
      <dgm:prSet/>
      <dgm:spPr/>
      <dgm:t>
        <a:bodyPr/>
        <a:lstStyle/>
        <a:p>
          <a:endParaRPr lang="ru-RU"/>
        </a:p>
      </dgm:t>
    </dgm:pt>
    <dgm:pt modelId="{A1615578-BE1A-441B-86F0-6C2073729649}" type="sibTrans" cxnId="{4FE4F144-5187-4826-BBA8-52506051DDF7}">
      <dgm:prSet/>
      <dgm:spPr/>
      <dgm:t>
        <a:bodyPr/>
        <a:lstStyle/>
        <a:p>
          <a:endParaRPr lang="ru-RU"/>
        </a:p>
      </dgm:t>
    </dgm:pt>
    <dgm:pt modelId="{0D7F66F1-5F8F-4E5A-9790-9E8E26B10DC8}" type="pres">
      <dgm:prSet presAssocID="{D7062BF7-BEBD-47BA-9229-34A01C0920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E8E4B-DECF-46E2-9D5C-A68D0F95F21C}" type="pres">
      <dgm:prSet presAssocID="{D7062BF7-BEBD-47BA-9229-34A01C0920B2}" presName="fgShape" presStyleLbl="fgShp" presStyleIdx="0" presStyleCnt="1" custAng="0" custFlipVert="1" custFlipHor="1" custScaleX="16154" custScaleY="126826" custLinFactNeighborX="936" custLinFactNeighborY="-4959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5CEF350-846E-441F-99DF-6A4BC0C5E73E}" type="pres">
      <dgm:prSet presAssocID="{D7062BF7-BEBD-47BA-9229-34A01C0920B2}" presName="linComp" presStyleCnt="0"/>
      <dgm:spPr/>
    </dgm:pt>
    <dgm:pt modelId="{BC168BC7-7166-44F3-B72B-799EE4302F65}" type="pres">
      <dgm:prSet presAssocID="{BCE12E3D-8DBC-4078-82F8-12A6BA5C1818}" presName="compNode" presStyleCnt="0"/>
      <dgm:spPr/>
    </dgm:pt>
    <dgm:pt modelId="{E475D30B-3B8B-40C3-A3A9-2C775C6828E4}" type="pres">
      <dgm:prSet presAssocID="{BCE12E3D-8DBC-4078-82F8-12A6BA5C1818}" presName="bkgdShape" presStyleLbl="node1" presStyleIdx="0" presStyleCnt="3" custLinFactNeighborX="-3786" custLinFactNeighborY="1428"/>
      <dgm:spPr/>
      <dgm:t>
        <a:bodyPr/>
        <a:lstStyle/>
        <a:p>
          <a:endParaRPr lang="ru-RU"/>
        </a:p>
      </dgm:t>
    </dgm:pt>
    <dgm:pt modelId="{6621AEAB-B6DA-4C3F-B670-CF51A2AE98BF}" type="pres">
      <dgm:prSet presAssocID="{BCE12E3D-8DBC-4078-82F8-12A6BA5C18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FDCA0-2609-44D1-B572-2070279CD23F}" type="pres">
      <dgm:prSet presAssocID="{BCE12E3D-8DBC-4078-82F8-12A6BA5C1818}" presName="invisiNode" presStyleLbl="node1" presStyleIdx="0" presStyleCnt="3"/>
      <dgm:spPr/>
    </dgm:pt>
    <dgm:pt modelId="{9FF6FD3D-E217-4C39-A80D-F5011691003E}" type="pres">
      <dgm:prSet presAssocID="{BCE12E3D-8DBC-4078-82F8-12A6BA5C1818}" presName="imagNode" presStyleLbl="fgImgPlace1" presStyleIdx="0" presStyleCnt="3" custLinFactNeighborX="1795" custLinFactNeighborY="24868"/>
      <dgm:spPr>
        <a:blipFill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1"/>
          </a:solidFill>
        </a:ln>
        <a:effectLst>
          <a:innerShdw blurRad="533400" dist="1651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DDC42E73-57E7-4FD6-B14B-0C8E6223A365}" type="pres">
      <dgm:prSet presAssocID="{01E3EE92-325F-4DBB-BD4A-B094C27D4B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495CF1-6790-4182-A587-5E77B47683B7}" type="pres">
      <dgm:prSet presAssocID="{3CFF47BD-F444-41E8-999E-3EF44826515F}" presName="compNode" presStyleCnt="0"/>
      <dgm:spPr/>
    </dgm:pt>
    <dgm:pt modelId="{2532477E-876F-4FDD-8B98-45CAB2A0F7D2}" type="pres">
      <dgm:prSet presAssocID="{3CFF47BD-F444-41E8-999E-3EF44826515F}" presName="bkgdShape" presStyleLbl="node1" presStyleIdx="1" presStyleCnt="3" custLinFactNeighborX="-490" custLinFactNeighborY="0"/>
      <dgm:spPr/>
      <dgm:t>
        <a:bodyPr/>
        <a:lstStyle/>
        <a:p>
          <a:endParaRPr lang="ru-RU"/>
        </a:p>
      </dgm:t>
    </dgm:pt>
    <dgm:pt modelId="{A90E6D2F-6C1C-47AA-A9C7-27D110F1DF6C}" type="pres">
      <dgm:prSet presAssocID="{3CFF47BD-F444-41E8-999E-3EF4482651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A36FA-CEDB-4909-A900-8498038D81AA}" type="pres">
      <dgm:prSet presAssocID="{3CFF47BD-F444-41E8-999E-3EF44826515F}" presName="invisiNode" presStyleLbl="node1" presStyleIdx="1" presStyleCnt="3"/>
      <dgm:spPr/>
    </dgm:pt>
    <dgm:pt modelId="{5BE27169-4661-47F6-B33E-C6B1126152CB}" type="pres">
      <dgm:prSet presAssocID="{3CFF47BD-F444-41E8-999E-3EF44826515F}" presName="imagNode" presStyleLbl="fgImgPlace1" presStyleIdx="1" presStyleCnt="3" custLinFactNeighborX="-1464" custLinFactNeighborY="20579"/>
      <dgm:spPr>
        <a:blipFill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tx1"/>
          </a:solidFill>
        </a:ln>
        <a:effectLst>
          <a:innerShdw blurRad="533400" dist="1651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2F3475A2-CEC7-4E1F-8021-48664D1A5A89}" type="pres">
      <dgm:prSet presAssocID="{D90D5CE4-4FA0-410C-AB2E-D0D23F39E3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0DDA05-8A83-4EA5-9E1E-240657FB4EE7}" type="pres">
      <dgm:prSet presAssocID="{B84310C3-8C17-4674-9825-2CB370D2DBE3}" presName="compNode" presStyleCnt="0"/>
      <dgm:spPr/>
    </dgm:pt>
    <dgm:pt modelId="{89546C61-AAFB-43D7-95FD-A5635193A6AE}" type="pres">
      <dgm:prSet presAssocID="{B84310C3-8C17-4674-9825-2CB370D2DBE3}" presName="bkgdShape" presStyleLbl="node1" presStyleIdx="2" presStyleCnt="3"/>
      <dgm:spPr/>
      <dgm:t>
        <a:bodyPr/>
        <a:lstStyle/>
        <a:p>
          <a:endParaRPr lang="ru-RU"/>
        </a:p>
      </dgm:t>
    </dgm:pt>
    <dgm:pt modelId="{7A402C4E-0A27-47CF-B2B6-83B1977E083B}" type="pres">
      <dgm:prSet presAssocID="{B84310C3-8C17-4674-9825-2CB370D2DBE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C05CC-B54A-48BC-9088-757A841A2C49}" type="pres">
      <dgm:prSet presAssocID="{B84310C3-8C17-4674-9825-2CB370D2DBE3}" presName="invisiNode" presStyleLbl="node1" presStyleIdx="2" presStyleCnt="3"/>
      <dgm:spPr/>
    </dgm:pt>
    <dgm:pt modelId="{42A16754-52B9-4723-818E-16BB67864094}" type="pres">
      <dgm:prSet presAssocID="{B84310C3-8C17-4674-9825-2CB370D2DBE3}" presName="imagNode" presStyleLbl="fgImgPlace1" presStyleIdx="2" presStyleCnt="3" custLinFactNeighborX="-434" custLinFactNeighborY="20579"/>
      <dgm:spPr>
        <a:blipFill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tx1"/>
          </a:solidFill>
        </a:ln>
        <a:effectLst>
          <a:innerShdw blurRad="533400" dist="1651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</dgm:ptLst>
  <dgm:cxnLst>
    <dgm:cxn modelId="{A425850B-D216-4BC2-99A2-3FFFE560101A}" type="presOf" srcId="{B84310C3-8C17-4674-9825-2CB370D2DBE3}" destId="{89546C61-AAFB-43D7-95FD-A5635193A6AE}" srcOrd="0" destOrd="0" presId="urn:microsoft.com/office/officeart/2005/8/layout/hList7#1"/>
    <dgm:cxn modelId="{401EBF06-FFA2-40EA-A37C-F6922C0D3596}" type="presOf" srcId="{D90D5CE4-4FA0-410C-AB2E-D0D23F39E3A5}" destId="{2F3475A2-CEC7-4E1F-8021-48664D1A5A89}" srcOrd="0" destOrd="0" presId="urn:microsoft.com/office/officeart/2005/8/layout/hList7#1"/>
    <dgm:cxn modelId="{271A6E07-4604-4512-B6BB-3B880A9DAEE8}" type="presOf" srcId="{3CFF47BD-F444-41E8-999E-3EF44826515F}" destId="{A90E6D2F-6C1C-47AA-A9C7-27D110F1DF6C}" srcOrd="1" destOrd="0" presId="urn:microsoft.com/office/officeart/2005/8/layout/hList7#1"/>
    <dgm:cxn modelId="{3FFA1196-2A8E-4697-9605-D411A23C4D58}" type="presOf" srcId="{BCE12E3D-8DBC-4078-82F8-12A6BA5C1818}" destId="{E475D30B-3B8B-40C3-A3A9-2C775C6828E4}" srcOrd="0" destOrd="0" presId="urn:microsoft.com/office/officeart/2005/8/layout/hList7#1"/>
    <dgm:cxn modelId="{0FCD1D67-C0FE-401F-AC60-3128D75F4400}" type="presOf" srcId="{BCE12E3D-8DBC-4078-82F8-12A6BA5C1818}" destId="{6621AEAB-B6DA-4C3F-B670-CF51A2AE98BF}" srcOrd="1" destOrd="0" presId="urn:microsoft.com/office/officeart/2005/8/layout/hList7#1"/>
    <dgm:cxn modelId="{2B72AA1C-CE8E-45F5-9C77-D4803EE2DE6F}" type="presOf" srcId="{3CFF47BD-F444-41E8-999E-3EF44826515F}" destId="{2532477E-876F-4FDD-8B98-45CAB2A0F7D2}" srcOrd="0" destOrd="0" presId="urn:microsoft.com/office/officeart/2005/8/layout/hList7#1"/>
    <dgm:cxn modelId="{8E4203FE-1773-40C2-AE30-8D17E9DC5D77}" srcId="{D7062BF7-BEBD-47BA-9229-34A01C0920B2}" destId="{3CFF47BD-F444-41E8-999E-3EF44826515F}" srcOrd="1" destOrd="0" parTransId="{A58DD8AA-A633-4C18-8F85-BD7392465118}" sibTransId="{D90D5CE4-4FA0-410C-AB2E-D0D23F39E3A5}"/>
    <dgm:cxn modelId="{333532E7-67F8-4F99-81D8-70BDA0376683}" srcId="{D7062BF7-BEBD-47BA-9229-34A01C0920B2}" destId="{BCE12E3D-8DBC-4078-82F8-12A6BA5C1818}" srcOrd="0" destOrd="0" parTransId="{622DB261-A76B-4395-B5AE-64B0A002AFCD}" sibTransId="{01E3EE92-325F-4DBB-BD4A-B094C27D4BC6}"/>
    <dgm:cxn modelId="{627EF774-2DE6-4BC3-8D85-A079F9531134}" type="presOf" srcId="{B84310C3-8C17-4674-9825-2CB370D2DBE3}" destId="{7A402C4E-0A27-47CF-B2B6-83B1977E083B}" srcOrd="1" destOrd="0" presId="urn:microsoft.com/office/officeart/2005/8/layout/hList7#1"/>
    <dgm:cxn modelId="{02CDA8D2-EF9E-42BE-8354-BB2DA404629F}" type="presOf" srcId="{01E3EE92-325F-4DBB-BD4A-B094C27D4BC6}" destId="{DDC42E73-57E7-4FD6-B14B-0C8E6223A365}" srcOrd="0" destOrd="0" presId="urn:microsoft.com/office/officeart/2005/8/layout/hList7#1"/>
    <dgm:cxn modelId="{4FE4F144-5187-4826-BBA8-52506051DDF7}" srcId="{D7062BF7-BEBD-47BA-9229-34A01C0920B2}" destId="{B84310C3-8C17-4674-9825-2CB370D2DBE3}" srcOrd="2" destOrd="0" parTransId="{87A8CC3C-5376-4495-AACC-E836AFFE5F5E}" sibTransId="{A1615578-BE1A-441B-86F0-6C2073729649}"/>
    <dgm:cxn modelId="{FE952AB8-AAA7-4459-83D8-687A627EA45A}" type="presOf" srcId="{D7062BF7-BEBD-47BA-9229-34A01C0920B2}" destId="{0D7F66F1-5F8F-4E5A-9790-9E8E26B10DC8}" srcOrd="0" destOrd="0" presId="urn:microsoft.com/office/officeart/2005/8/layout/hList7#1"/>
    <dgm:cxn modelId="{B8788D47-00DF-4776-A7E1-5136C9EA88A7}" type="presParOf" srcId="{0D7F66F1-5F8F-4E5A-9790-9E8E26B10DC8}" destId="{45AE8E4B-DECF-46E2-9D5C-A68D0F95F21C}" srcOrd="0" destOrd="0" presId="urn:microsoft.com/office/officeart/2005/8/layout/hList7#1"/>
    <dgm:cxn modelId="{A54451AF-6415-4D93-B695-0F9EB04DB0C0}" type="presParOf" srcId="{0D7F66F1-5F8F-4E5A-9790-9E8E26B10DC8}" destId="{15CEF350-846E-441F-99DF-6A4BC0C5E73E}" srcOrd="1" destOrd="0" presId="urn:microsoft.com/office/officeart/2005/8/layout/hList7#1"/>
    <dgm:cxn modelId="{5942EC8F-C128-462B-BF74-BD1F363D598A}" type="presParOf" srcId="{15CEF350-846E-441F-99DF-6A4BC0C5E73E}" destId="{BC168BC7-7166-44F3-B72B-799EE4302F65}" srcOrd="0" destOrd="0" presId="urn:microsoft.com/office/officeart/2005/8/layout/hList7#1"/>
    <dgm:cxn modelId="{F5FE931D-40AE-4DCF-A72C-C554C75747FC}" type="presParOf" srcId="{BC168BC7-7166-44F3-B72B-799EE4302F65}" destId="{E475D30B-3B8B-40C3-A3A9-2C775C6828E4}" srcOrd="0" destOrd="0" presId="urn:microsoft.com/office/officeart/2005/8/layout/hList7#1"/>
    <dgm:cxn modelId="{30D420BE-C6B9-491E-99B6-6B8C896902AE}" type="presParOf" srcId="{BC168BC7-7166-44F3-B72B-799EE4302F65}" destId="{6621AEAB-B6DA-4C3F-B670-CF51A2AE98BF}" srcOrd="1" destOrd="0" presId="urn:microsoft.com/office/officeart/2005/8/layout/hList7#1"/>
    <dgm:cxn modelId="{82A8D7AB-8C63-4DA1-94A3-D9318C790D6A}" type="presParOf" srcId="{BC168BC7-7166-44F3-B72B-799EE4302F65}" destId="{404FDCA0-2609-44D1-B572-2070279CD23F}" srcOrd="2" destOrd="0" presId="urn:microsoft.com/office/officeart/2005/8/layout/hList7#1"/>
    <dgm:cxn modelId="{97832C0A-BCBB-475D-8F54-8EBB71AD8C5D}" type="presParOf" srcId="{BC168BC7-7166-44F3-B72B-799EE4302F65}" destId="{9FF6FD3D-E217-4C39-A80D-F5011691003E}" srcOrd="3" destOrd="0" presId="urn:microsoft.com/office/officeart/2005/8/layout/hList7#1"/>
    <dgm:cxn modelId="{87A424C3-32E1-4E18-B171-1E2A11FD47BD}" type="presParOf" srcId="{15CEF350-846E-441F-99DF-6A4BC0C5E73E}" destId="{DDC42E73-57E7-4FD6-B14B-0C8E6223A365}" srcOrd="1" destOrd="0" presId="urn:microsoft.com/office/officeart/2005/8/layout/hList7#1"/>
    <dgm:cxn modelId="{5DCD7163-FC05-4CE0-A5A8-592C44C5C54A}" type="presParOf" srcId="{15CEF350-846E-441F-99DF-6A4BC0C5E73E}" destId="{12495CF1-6790-4182-A587-5E77B47683B7}" srcOrd="2" destOrd="0" presId="urn:microsoft.com/office/officeart/2005/8/layout/hList7#1"/>
    <dgm:cxn modelId="{02B922A2-6536-4960-8F99-540E123756E9}" type="presParOf" srcId="{12495CF1-6790-4182-A587-5E77B47683B7}" destId="{2532477E-876F-4FDD-8B98-45CAB2A0F7D2}" srcOrd="0" destOrd="0" presId="urn:microsoft.com/office/officeart/2005/8/layout/hList7#1"/>
    <dgm:cxn modelId="{5A22ABA1-EEA5-4820-A422-D851204DB4F1}" type="presParOf" srcId="{12495CF1-6790-4182-A587-5E77B47683B7}" destId="{A90E6D2F-6C1C-47AA-A9C7-27D110F1DF6C}" srcOrd="1" destOrd="0" presId="urn:microsoft.com/office/officeart/2005/8/layout/hList7#1"/>
    <dgm:cxn modelId="{EAFE1F7C-10A2-4787-90D5-80069216DCB5}" type="presParOf" srcId="{12495CF1-6790-4182-A587-5E77B47683B7}" destId="{5E8A36FA-CEDB-4909-A900-8498038D81AA}" srcOrd="2" destOrd="0" presId="urn:microsoft.com/office/officeart/2005/8/layout/hList7#1"/>
    <dgm:cxn modelId="{9774509D-90DD-41F3-A50B-2A080C6602A9}" type="presParOf" srcId="{12495CF1-6790-4182-A587-5E77B47683B7}" destId="{5BE27169-4661-47F6-B33E-C6B1126152CB}" srcOrd="3" destOrd="0" presId="urn:microsoft.com/office/officeart/2005/8/layout/hList7#1"/>
    <dgm:cxn modelId="{569ECF29-51E3-4138-B2C7-3391131F33CB}" type="presParOf" srcId="{15CEF350-846E-441F-99DF-6A4BC0C5E73E}" destId="{2F3475A2-CEC7-4E1F-8021-48664D1A5A89}" srcOrd="3" destOrd="0" presId="urn:microsoft.com/office/officeart/2005/8/layout/hList7#1"/>
    <dgm:cxn modelId="{3BA0D022-8A21-408D-B54A-B4B7195058C3}" type="presParOf" srcId="{15CEF350-846E-441F-99DF-6A4BC0C5E73E}" destId="{C80DDA05-8A83-4EA5-9E1E-240657FB4EE7}" srcOrd="4" destOrd="0" presId="urn:microsoft.com/office/officeart/2005/8/layout/hList7#1"/>
    <dgm:cxn modelId="{D023A961-C419-4AA2-94BF-3BB007F0E8AB}" type="presParOf" srcId="{C80DDA05-8A83-4EA5-9E1E-240657FB4EE7}" destId="{89546C61-AAFB-43D7-95FD-A5635193A6AE}" srcOrd="0" destOrd="0" presId="urn:microsoft.com/office/officeart/2005/8/layout/hList7#1"/>
    <dgm:cxn modelId="{742E36A3-FC4A-4D9C-8EC3-C65D0A071762}" type="presParOf" srcId="{C80DDA05-8A83-4EA5-9E1E-240657FB4EE7}" destId="{7A402C4E-0A27-47CF-B2B6-83B1977E083B}" srcOrd="1" destOrd="0" presId="urn:microsoft.com/office/officeart/2005/8/layout/hList7#1"/>
    <dgm:cxn modelId="{B7521755-9C7E-45A4-A10F-D67118C91D7D}" type="presParOf" srcId="{C80DDA05-8A83-4EA5-9E1E-240657FB4EE7}" destId="{2D9C05CC-B54A-48BC-9088-757A841A2C49}" srcOrd="2" destOrd="0" presId="urn:microsoft.com/office/officeart/2005/8/layout/hList7#1"/>
    <dgm:cxn modelId="{A56B1A60-D62C-46CA-BABE-93399C88BD51}" type="presParOf" srcId="{C80DDA05-8A83-4EA5-9E1E-240657FB4EE7}" destId="{42A16754-52B9-4723-818E-16BB6786409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83417-9274-4600-B8E3-572AC8E4CC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70AC0-B271-48A3-9090-CA701F6AECFD}">
      <dgm:prSet phldrT="[Текст]"/>
      <dgm:spPr>
        <a:solidFill>
          <a:srgbClr val="698ED0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Льготы по налогам, сборам  и иным обязательным платежам</a:t>
          </a:r>
          <a:endParaRPr lang="ru-RU" dirty="0"/>
        </a:p>
      </dgm:t>
    </dgm:pt>
    <dgm:pt modelId="{B771724D-C3CA-4C1C-B3AC-FD8C013EC9AF}" type="parTrans" cxnId="{D1766CD6-559B-4533-ACAB-42270E64F720}">
      <dgm:prSet/>
      <dgm:spPr/>
      <dgm:t>
        <a:bodyPr/>
        <a:lstStyle/>
        <a:p>
          <a:endParaRPr lang="ru-RU"/>
        </a:p>
      </dgm:t>
    </dgm:pt>
    <dgm:pt modelId="{F8A00733-1564-49D5-BFE0-E68865A7EF1F}" type="sibTrans" cxnId="{D1766CD6-559B-4533-ACAB-42270E64F720}">
      <dgm:prSet/>
      <dgm:spPr/>
      <dgm:t>
        <a:bodyPr/>
        <a:lstStyle/>
        <a:p>
          <a:endParaRPr lang="ru-RU"/>
        </a:p>
      </dgm:t>
    </dgm:pt>
    <dgm:pt modelId="{23229CFA-2E75-4CA4-A6EE-C8E5BF96C157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освобождение от уплаты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налога на доходы, земельного налога, подоходного налога на дивиденды, снижение единого социального налога на срок      от 5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до 10 лет</a:t>
          </a:r>
          <a:endParaRPr lang="ru-RU" sz="1600" dirty="0">
            <a:solidFill>
              <a:schemeClr val="tx1"/>
            </a:solidFill>
          </a:endParaRPr>
        </a:p>
      </dgm:t>
    </dgm:pt>
    <dgm:pt modelId="{024C1FC3-CFE1-4029-99B2-576CC9A39E5B}" type="parTrans" cxnId="{BC50E95D-9C2F-4340-A1C7-9B11F904F995}">
      <dgm:prSet/>
      <dgm:spPr/>
      <dgm:t>
        <a:bodyPr/>
        <a:lstStyle/>
        <a:p>
          <a:endParaRPr lang="ru-RU"/>
        </a:p>
      </dgm:t>
    </dgm:pt>
    <dgm:pt modelId="{18BC7225-A521-442B-8117-56A5508D502E}" type="sibTrans" cxnId="{BC50E95D-9C2F-4340-A1C7-9B11F904F995}">
      <dgm:prSet/>
      <dgm:spPr/>
      <dgm:t>
        <a:bodyPr/>
        <a:lstStyle/>
        <a:p>
          <a:endParaRPr lang="ru-RU"/>
        </a:p>
      </dgm:t>
    </dgm:pt>
    <dgm:pt modelId="{744BA5BF-4505-4A0E-A9D6-A98D8EC4F208}">
      <dgm:prSet phldrT="[Текст]"/>
      <dgm:spPr>
        <a:solidFill>
          <a:srgbClr val="01CF61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Инвестиционная субсидия</a:t>
          </a:r>
          <a:endParaRPr lang="ru-RU" dirty="0"/>
        </a:p>
      </dgm:t>
    </dgm:pt>
    <dgm:pt modelId="{E1B9CCCA-C078-4F0D-96DD-9F2D55EC5ECE}" type="parTrans" cxnId="{C5798AEA-3E4A-423B-9E32-6DBF79DE3BE9}">
      <dgm:prSet/>
      <dgm:spPr/>
      <dgm:t>
        <a:bodyPr/>
        <a:lstStyle/>
        <a:p>
          <a:endParaRPr lang="ru-RU"/>
        </a:p>
      </dgm:t>
    </dgm:pt>
    <dgm:pt modelId="{24A97354-1DAC-4295-A9D7-57A5A193FE98}" type="sibTrans" cxnId="{C5798AEA-3E4A-423B-9E32-6DBF79DE3BE9}">
      <dgm:prSet/>
      <dgm:spPr/>
      <dgm:t>
        <a:bodyPr/>
        <a:lstStyle/>
        <a:p>
          <a:endParaRPr lang="ru-RU"/>
        </a:p>
      </dgm:t>
    </dgm:pt>
    <dgm:pt modelId="{AC4A484E-3B30-45C6-9ECA-437B46E63346}">
      <dgm:prSet phldrT="[Текст]" custT="1"/>
      <dgm:spPr>
        <a:solidFill>
          <a:srgbClr val="BAF2DD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возмещение 10% от объема инвестиций в основные средства  </a:t>
          </a:r>
        </a:p>
      </dgm:t>
    </dgm:pt>
    <dgm:pt modelId="{09B6156D-3602-4DAE-92EA-6AB061BB89F2}" type="parTrans" cxnId="{69D2EBAE-F4C6-45C7-93CD-BD32D43917D3}">
      <dgm:prSet/>
      <dgm:spPr/>
      <dgm:t>
        <a:bodyPr/>
        <a:lstStyle/>
        <a:p>
          <a:endParaRPr lang="ru-RU"/>
        </a:p>
      </dgm:t>
    </dgm:pt>
    <dgm:pt modelId="{334F8A28-1D3F-41E4-A5A0-ED3320B2D233}" type="sibTrans" cxnId="{69D2EBAE-F4C6-45C7-93CD-BD32D43917D3}">
      <dgm:prSet/>
      <dgm:spPr/>
      <dgm:t>
        <a:bodyPr/>
        <a:lstStyle/>
        <a:p>
          <a:endParaRPr lang="ru-RU"/>
        </a:p>
      </dgm:t>
    </dgm:pt>
    <dgm:pt modelId="{2D13F25A-30A0-4986-8FDE-F2BB9B56E17B}">
      <dgm:prSet phldrT="[Текст]"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Государственные натурные гранты</a:t>
          </a:r>
          <a:endParaRPr lang="ru-RU" dirty="0"/>
        </a:p>
      </dgm:t>
    </dgm:pt>
    <dgm:pt modelId="{91A0C425-66BE-43C9-B3EE-E805A1F82F01}" type="parTrans" cxnId="{CC9ACEA0-255D-4AAE-A3D6-930A2BD20A17}">
      <dgm:prSet/>
      <dgm:spPr/>
      <dgm:t>
        <a:bodyPr/>
        <a:lstStyle/>
        <a:p>
          <a:endParaRPr lang="ru-RU"/>
        </a:p>
      </dgm:t>
    </dgm:pt>
    <dgm:pt modelId="{82506E89-D6A3-4D35-B267-37D725FEFA9D}" type="sibTrans" cxnId="{CC9ACEA0-255D-4AAE-A3D6-930A2BD20A17}">
      <dgm:prSet/>
      <dgm:spPr/>
      <dgm:t>
        <a:bodyPr/>
        <a:lstStyle/>
        <a:p>
          <a:endParaRPr lang="ru-RU"/>
        </a:p>
      </dgm:t>
    </dgm:pt>
    <dgm:pt modelId="{44F89CF4-2FEB-4F43-B47C-E70F8C1D1ED1}">
      <dgm:prSet phldrT="[Текст]" custT="1"/>
      <dgm:spPr>
        <a:solidFill>
          <a:srgbClr val="FFC00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передача государственного имущества </a:t>
          </a:r>
          <a:r>
            <a:rPr lang="ru-RU" sz="1600" dirty="0" smtClean="0"/>
            <a:t>в безвозмездное пользование с дальнейшей безвозмездной передачей в собственность</a:t>
          </a:r>
          <a:endParaRPr lang="ru-RU" sz="1600" dirty="0" smtClean="0">
            <a:solidFill>
              <a:schemeClr val="tx1"/>
            </a:solidFill>
          </a:endParaRPr>
        </a:p>
      </dgm:t>
    </dgm:pt>
    <dgm:pt modelId="{A7515BCE-23A3-4B0E-863C-0062B09D7420}" type="parTrans" cxnId="{1D3A9AB7-42F0-4377-B0E6-D94A04E77AD1}">
      <dgm:prSet/>
      <dgm:spPr/>
      <dgm:t>
        <a:bodyPr/>
        <a:lstStyle/>
        <a:p>
          <a:endParaRPr lang="ru-RU"/>
        </a:p>
      </dgm:t>
    </dgm:pt>
    <dgm:pt modelId="{3154BC36-09D4-48A4-8D55-BBC15548B88C}" type="sibTrans" cxnId="{1D3A9AB7-42F0-4377-B0E6-D94A04E77AD1}">
      <dgm:prSet/>
      <dgm:spPr/>
      <dgm:t>
        <a:bodyPr/>
        <a:lstStyle/>
        <a:p>
          <a:endParaRPr lang="ru-RU"/>
        </a:p>
      </dgm:t>
    </dgm:pt>
    <dgm:pt modelId="{D87357C8-91FE-4247-9D2D-6D20C754CEE0}" type="pres">
      <dgm:prSet presAssocID="{35A83417-9274-4600-B8E3-572AC8E4CC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55651-D653-48CB-9B46-61313345BAE2}" type="pres">
      <dgm:prSet presAssocID="{4D570AC0-B271-48A3-9090-CA701F6AECFD}" presName="linNode" presStyleCnt="0"/>
      <dgm:spPr/>
    </dgm:pt>
    <dgm:pt modelId="{0F68F0A7-441A-4CA8-8AC1-791F2EE8E1E9}" type="pres">
      <dgm:prSet presAssocID="{4D570AC0-B271-48A3-9090-CA701F6AECF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2E2F6-8CDA-4B8D-977E-5177CBA6F306}" type="pres">
      <dgm:prSet presAssocID="{4D570AC0-B271-48A3-9090-CA701F6AECF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D0D78-85FE-468A-8492-E3849AA6AAB6}" type="pres">
      <dgm:prSet presAssocID="{F8A00733-1564-49D5-BFE0-E68865A7EF1F}" presName="sp" presStyleCnt="0"/>
      <dgm:spPr/>
    </dgm:pt>
    <dgm:pt modelId="{6F168D0B-2A8A-4E34-9F50-97A6E23924E4}" type="pres">
      <dgm:prSet presAssocID="{744BA5BF-4505-4A0E-A9D6-A98D8EC4F208}" presName="linNode" presStyleCnt="0"/>
      <dgm:spPr/>
    </dgm:pt>
    <dgm:pt modelId="{ACE1A487-D793-4846-926D-E4DD6DA79AD3}" type="pres">
      <dgm:prSet presAssocID="{744BA5BF-4505-4A0E-A9D6-A98D8EC4F20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5021C-59DE-43A8-AB02-12ADE79FE20F}" type="pres">
      <dgm:prSet presAssocID="{744BA5BF-4505-4A0E-A9D6-A98D8EC4F208}" presName="descendantText" presStyleLbl="alignAccFollowNode1" presStyleIdx="1" presStyleCnt="3" custScaleY="56308" custLinFactNeighborX="308" custLinFactNeighborY="-1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0B826-3FBD-40B1-8D1C-2CA19CCD1CFF}" type="pres">
      <dgm:prSet presAssocID="{24A97354-1DAC-4295-A9D7-57A5A193FE98}" presName="sp" presStyleCnt="0"/>
      <dgm:spPr/>
    </dgm:pt>
    <dgm:pt modelId="{4E7FB964-CAF9-400A-BB0F-759F14E2836C}" type="pres">
      <dgm:prSet presAssocID="{2D13F25A-30A0-4986-8FDE-F2BB9B56E17B}" presName="linNode" presStyleCnt="0"/>
      <dgm:spPr/>
    </dgm:pt>
    <dgm:pt modelId="{B2CF80F4-C08C-4F5A-BEA7-25BB62C39181}" type="pres">
      <dgm:prSet presAssocID="{2D13F25A-30A0-4986-8FDE-F2BB9B56E17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70B5-A573-4C35-8862-D26FBBC37B40}" type="pres">
      <dgm:prSet presAssocID="{2D13F25A-30A0-4986-8FDE-F2BB9B56E17B}" presName="descendantText" presStyleLbl="alignAccFollowNode1" presStyleIdx="2" presStyleCnt="3" custScaleY="8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66CD6-559B-4533-ACAB-42270E64F720}" srcId="{35A83417-9274-4600-B8E3-572AC8E4CC91}" destId="{4D570AC0-B271-48A3-9090-CA701F6AECFD}" srcOrd="0" destOrd="0" parTransId="{B771724D-C3CA-4C1C-B3AC-FD8C013EC9AF}" sibTransId="{F8A00733-1564-49D5-BFE0-E68865A7EF1F}"/>
    <dgm:cxn modelId="{AC057603-4254-4E08-93E4-4A5829A48FAE}" type="presOf" srcId="{44F89CF4-2FEB-4F43-B47C-E70F8C1D1ED1}" destId="{7CC170B5-A573-4C35-8862-D26FBBC37B40}" srcOrd="0" destOrd="0" presId="urn:microsoft.com/office/officeart/2005/8/layout/vList5"/>
    <dgm:cxn modelId="{1D3A9AB7-42F0-4377-B0E6-D94A04E77AD1}" srcId="{2D13F25A-30A0-4986-8FDE-F2BB9B56E17B}" destId="{44F89CF4-2FEB-4F43-B47C-E70F8C1D1ED1}" srcOrd="0" destOrd="0" parTransId="{A7515BCE-23A3-4B0E-863C-0062B09D7420}" sibTransId="{3154BC36-09D4-48A4-8D55-BBC15548B88C}"/>
    <dgm:cxn modelId="{69D2EBAE-F4C6-45C7-93CD-BD32D43917D3}" srcId="{744BA5BF-4505-4A0E-A9D6-A98D8EC4F208}" destId="{AC4A484E-3B30-45C6-9ECA-437B46E63346}" srcOrd="0" destOrd="0" parTransId="{09B6156D-3602-4DAE-92EA-6AB061BB89F2}" sibTransId="{334F8A28-1D3F-41E4-A5A0-ED3320B2D233}"/>
    <dgm:cxn modelId="{B929C7B3-9800-464A-A414-04960C7EC3EC}" type="presOf" srcId="{4D570AC0-B271-48A3-9090-CA701F6AECFD}" destId="{0F68F0A7-441A-4CA8-8AC1-791F2EE8E1E9}" srcOrd="0" destOrd="0" presId="urn:microsoft.com/office/officeart/2005/8/layout/vList5"/>
    <dgm:cxn modelId="{1D4BE56B-36CC-42F8-AD87-55ABE5239848}" type="presOf" srcId="{23229CFA-2E75-4CA4-A6EE-C8E5BF96C157}" destId="{E952E2F6-8CDA-4B8D-977E-5177CBA6F306}" srcOrd="0" destOrd="0" presId="urn:microsoft.com/office/officeart/2005/8/layout/vList5"/>
    <dgm:cxn modelId="{CC9ACEA0-255D-4AAE-A3D6-930A2BD20A17}" srcId="{35A83417-9274-4600-B8E3-572AC8E4CC91}" destId="{2D13F25A-30A0-4986-8FDE-F2BB9B56E17B}" srcOrd="2" destOrd="0" parTransId="{91A0C425-66BE-43C9-B3EE-E805A1F82F01}" sibTransId="{82506E89-D6A3-4D35-B267-37D725FEFA9D}"/>
    <dgm:cxn modelId="{C5798AEA-3E4A-423B-9E32-6DBF79DE3BE9}" srcId="{35A83417-9274-4600-B8E3-572AC8E4CC91}" destId="{744BA5BF-4505-4A0E-A9D6-A98D8EC4F208}" srcOrd="1" destOrd="0" parTransId="{E1B9CCCA-C078-4F0D-96DD-9F2D55EC5ECE}" sibTransId="{24A97354-1DAC-4295-A9D7-57A5A193FE98}"/>
    <dgm:cxn modelId="{BC634E2F-D365-4B44-8947-8E16C326357D}" type="presOf" srcId="{35A83417-9274-4600-B8E3-572AC8E4CC91}" destId="{D87357C8-91FE-4247-9D2D-6D20C754CEE0}" srcOrd="0" destOrd="0" presId="urn:microsoft.com/office/officeart/2005/8/layout/vList5"/>
    <dgm:cxn modelId="{53B964F0-0CD4-4521-A8C5-D9E6A0036632}" type="presOf" srcId="{744BA5BF-4505-4A0E-A9D6-A98D8EC4F208}" destId="{ACE1A487-D793-4846-926D-E4DD6DA79AD3}" srcOrd="0" destOrd="0" presId="urn:microsoft.com/office/officeart/2005/8/layout/vList5"/>
    <dgm:cxn modelId="{BC50E95D-9C2F-4340-A1C7-9B11F904F995}" srcId="{4D570AC0-B271-48A3-9090-CA701F6AECFD}" destId="{23229CFA-2E75-4CA4-A6EE-C8E5BF96C157}" srcOrd="0" destOrd="0" parTransId="{024C1FC3-CFE1-4029-99B2-576CC9A39E5B}" sibTransId="{18BC7225-A521-442B-8117-56A5508D502E}"/>
    <dgm:cxn modelId="{3314D7ED-1AD7-4509-B747-402CC330BE53}" type="presOf" srcId="{2D13F25A-30A0-4986-8FDE-F2BB9B56E17B}" destId="{B2CF80F4-C08C-4F5A-BEA7-25BB62C39181}" srcOrd="0" destOrd="0" presId="urn:microsoft.com/office/officeart/2005/8/layout/vList5"/>
    <dgm:cxn modelId="{7263D6D3-C1DD-49C4-98EE-925554FB4E3D}" type="presOf" srcId="{AC4A484E-3B30-45C6-9ECA-437B46E63346}" destId="{0015021C-59DE-43A8-AB02-12ADE79FE20F}" srcOrd="0" destOrd="0" presId="urn:microsoft.com/office/officeart/2005/8/layout/vList5"/>
    <dgm:cxn modelId="{29196010-03A5-4E0C-A015-FC8470E4EFCA}" type="presParOf" srcId="{D87357C8-91FE-4247-9D2D-6D20C754CEE0}" destId="{98455651-D653-48CB-9B46-61313345BAE2}" srcOrd="0" destOrd="0" presId="urn:microsoft.com/office/officeart/2005/8/layout/vList5"/>
    <dgm:cxn modelId="{19ECD3AE-FD55-4CEE-9388-D7BFA9BCB634}" type="presParOf" srcId="{98455651-D653-48CB-9B46-61313345BAE2}" destId="{0F68F0A7-441A-4CA8-8AC1-791F2EE8E1E9}" srcOrd="0" destOrd="0" presId="urn:microsoft.com/office/officeart/2005/8/layout/vList5"/>
    <dgm:cxn modelId="{244CF226-62EC-453C-B7A7-CC41148F2099}" type="presParOf" srcId="{98455651-D653-48CB-9B46-61313345BAE2}" destId="{E952E2F6-8CDA-4B8D-977E-5177CBA6F306}" srcOrd="1" destOrd="0" presId="urn:microsoft.com/office/officeart/2005/8/layout/vList5"/>
    <dgm:cxn modelId="{5B837564-B9EF-47D1-A4F7-D581BC46608E}" type="presParOf" srcId="{D87357C8-91FE-4247-9D2D-6D20C754CEE0}" destId="{96AD0D78-85FE-468A-8492-E3849AA6AAB6}" srcOrd="1" destOrd="0" presId="urn:microsoft.com/office/officeart/2005/8/layout/vList5"/>
    <dgm:cxn modelId="{C8C7BA5B-C0D9-4ECA-8167-8812CA7082F8}" type="presParOf" srcId="{D87357C8-91FE-4247-9D2D-6D20C754CEE0}" destId="{6F168D0B-2A8A-4E34-9F50-97A6E23924E4}" srcOrd="2" destOrd="0" presId="urn:microsoft.com/office/officeart/2005/8/layout/vList5"/>
    <dgm:cxn modelId="{210539D4-5FB0-49B1-B6F7-72DA870E89EC}" type="presParOf" srcId="{6F168D0B-2A8A-4E34-9F50-97A6E23924E4}" destId="{ACE1A487-D793-4846-926D-E4DD6DA79AD3}" srcOrd="0" destOrd="0" presId="urn:microsoft.com/office/officeart/2005/8/layout/vList5"/>
    <dgm:cxn modelId="{3E6C346B-DA84-44AA-9D31-FA8A79DE7D54}" type="presParOf" srcId="{6F168D0B-2A8A-4E34-9F50-97A6E23924E4}" destId="{0015021C-59DE-43A8-AB02-12ADE79FE20F}" srcOrd="1" destOrd="0" presId="urn:microsoft.com/office/officeart/2005/8/layout/vList5"/>
    <dgm:cxn modelId="{9103A188-018F-49B2-8FE2-89B24875E5CF}" type="presParOf" srcId="{D87357C8-91FE-4247-9D2D-6D20C754CEE0}" destId="{9D80B826-3FBD-40B1-8D1C-2CA19CCD1CFF}" srcOrd="3" destOrd="0" presId="urn:microsoft.com/office/officeart/2005/8/layout/vList5"/>
    <dgm:cxn modelId="{60B7F42B-C5B9-43F9-A1B1-A6D8A3327C8C}" type="presParOf" srcId="{D87357C8-91FE-4247-9D2D-6D20C754CEE0}" destId="{4E7FB964-CAF9-400A-BB0F-759F14E2836C}" srcOrd="4" destOrd="0" presId="urn:microsoft.com/office/officeart/2005/8/layout/vList5"/>
    <dgm:cxn modelId="{33D417CF-D356-4E71-AC9B-74BBF7BAD301}" type="presParOf" srcId="{4E7FB964-CAF9-400A-BB0F-759F14E2836C}" destId="{B2CF80F4-C08C-4F5A-BEA7-25BB62C39181}" srcOrd="0" destOrd="0" presId="urn:microsoft.com/office/officeart/2005/8/layout/vList5"/>
    <dgm:cxn modelId="{65BE71D2-415F-4C8C-AD2C-055A66CD487B}" type="presParOf" srcId="{4E7FB964-CAF9-400A-BB0F-759F14E2836C}" destId="{7CC170B5-A573-4C35-8862-D26FBBC37B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83417-9274-4600-B8E3-572AC8E4CC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3F25A-30A0-4986-8FDE-F2BB9B56E17B}">
      <dgm:prSet phldrT="[Текст]" custT="1"/>
      <dgm:spPr>
        <a:solidFill>
          <a:srgbClr val="00BE5E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Взаимодействие с инвестором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0C425-66BE-43C9-B3EE-E805A1F82F01}" type="parTrans" cxnId="{CC9ACEA0-255D-4AAE-A3D6-930A2BD20A17}">
      <dgm:prSet/>
      <dgm:spPr/>
      <dgm:t>
        <a:bodyPr/>
        <a:lstStyle/>
        <a:p>
          <a:endParaRPr lang="ru-RU"/>
        </a:p>
      </dgm:t>
    </dgm:pt>
    <dgm:pt modelId="{82506E89-D6A3-4D35-B267-37D725FEFA9D}" type="sibTrans" cxnId="{CC9ACEA0-255D-4AAE-A3D6-930A2BD20A17}">
      <dgm:prSet/>
      <dgm:spPr/>
      <dgm:t>
        <a:bodyPr/>
        <a:lstStyle/>
        <a:p>
          <a:endParaRPr lang="ru-RU"/>
        </a:p>
      </dgm:t>
    </dgm:pt>
    <dgm:pt modelId="{DEBCB398-CD0C-42F1-9BAA-B3826AA93098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сопровождение при реализации проекта</a:t>
          </a:r>
        </a:p>
      </dgm:t>
    </dgm:pt>
    <dgm:pt modelId="{58A96386-249B-4CB6-A2FB-BD02D9587B52}" type="parTrans" cxnId="{1088C717-4A1E-4676-8BFF-4B4547F376A3}">
      <dgm:prSet/>
      <dgm:spPr/>
      <dgm:t>
        <a:bodyPr/>
        <a:lstStyle/>
        <a:p>
          <a:endParaRPr lang="ru-RU"/>
        </a:p>
      </dgm:t>
    </dgm:pt>
    <dgm:pt modelId="{E2A69193-ACF1-47CB-A86E-29FB308EF4FF}" type="sibTrans" cxnId="{1088C717-4A1E-4676-8BFF-4B4547F376A3}">
      <dgm:prSet/>
      <dgm:spPr/>
      <dgm:t>
        <a:bodyPr/>
        <a:lstStyle/>
        <a:p>
          <a:endParaRPr lang="ru-RU"/>
        </a:p>
      </dgm:t>
    </dgm:pt>
    <dgm:pt modelId="{D8A796A2-FD93-49C8-8ABF-A438355139FD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содействие в оказании государственных услуг</a:t>
          </a:r>
        </a:p>
      </dgm:t>
    </dgm:pt>
    <dgm:pt modelId="{701EAD11-8587-437E-952E-CB27239ABDED}" type="parTrans" cxnId="{DFA345C7-D54F-481E-AE6D-D31B77803495}">
      <dgm:prSet/>
      <dgm:spPr/>
      <dgm:t>
        <a:bodyPr/>
        <a:lstStyle/>
        <a:p>
          <a:endParaRPr lang="ru-RU"/>
        </a:p>
      </dgm:t>
    </dgm:pt>
    <dgm:pt modelId="{ED995826-1A0D-4BB6-A4AD-7482CFB1BF8A}" type="sibTrans" cxnId="{DFA345C7-D54F-481E-AE6D-D31B77803495}">
      <dgm:prSet/>
      <dgm:spPr/>
      <dgm:t>
        <a:bodyPr/>
        <a:lstStyle/>
        <a:p>
          <a:endParaRPr lang="ru-RU"/>
        </a:p>
      </dgm:t>
    </dgm:pt>
    <dgm:pt modelId="{B3BC2CA6-D36A-4FBD-BAC6-425392912D97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ru-RU" sz="1800" b="1" dirty="0" smtClean="0">
              <a:solidFill>
                <a:schemeClr val="tx1"/>
              </a:solidFill>
            </a:rPr>
            <a:t>подписание инвестиционного договора</a:t>
          </a:r>
        </a:p>
      </dgm:t>
    </dgm:pt>
    <dgm:pt modelId="{E7EF87A6-1680-4325-A04C-28F813FBB606}" type="parTrans" cxnId="{A3FC113B-608E-4C0C-92EB-CBD7A2817F79}">
      <dgm:prSet/>
      <dgm:spPr/>
      <dgm:t>
        <a:bodyPr/>
        <a:lstStyle/>
        <a:p>
          <a:endParaRPr lang="ru-RU"/>
        </a:p>
      </dgm:t>
    </dgm:pt>
    <dgm:pt modelId="{00662880-D890-4170-8A8B-F9E31CEA901A}" type="sibTrans" cxnId="{A3FC113B-608E-4C0C-92EB-CBD7A2817F79}">
      <dgm:prSet/>
      <dgm:spPr/>
      <dgm:t>
        <a:bodyPr/>
        <a:lstStyle/>
        <a:p>
          <a:endParaRPr lang="ru-RU"/>
        </a:p>
      </dgm:t>
    </dgm:pt>
    <dgm:pt modelId="{919A5CC7-BD23-4375-91BB-442E4DD7B577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 консультирование</a:t>
          </a:r>
        </a:p>
      </dgm:t>
    </dgm:pt>
    <dgm:pt modelId="{03AE8AD5-13C1-4245-935D-BD4429C47796}" type="parTrans" cxnId="{E372C5CA-F0B1-4119-97E5-33F08B2E0ED9}">
      <dgm:prSet/>
      <dgm:spPr/>
      <dgm:t>
        <a:bodyPr/>
        <a:lstStyle/>
        <a:p>
          <a:endParaRPr lang="ru-RU"/>
        </a:p>
      </dgm:t>
    </dgm:pt>
    <dgm:pt modelId="{A5CD5563-82E9-4AA0-A37B-98F654FD528D}" type="sibTrans" cxnId="{E372C5CA-F0B1-4119-97E5-33F08B2E0ED9}">
      <dgm:prSet/>
      <dgm:spPr/>
      <dgm:t>
        <a:bodyPr/>
        <a:lstStyle/>
        <a:p>
          <a:endParaRPr lang="ru-RU"/>
        </a:p>
      </dgm:t>
    </dgm:pt>
    <dgm:pt modelId="{FCB1D52D-A3D8-412C-8788-A59E6ED345E5}">
      <dgm:prSet phldrT="[Текст]" custT="1"/>
      <dgm:spPr>
        <a:solidFill>
          <a:srgbClr val="698ED0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0" rIns="0"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Государственные институты</a:t>
          </a:r>
        </a:p>
      </dgm:t>
    </dgm:pt>
    <dgm:pt modelId="{C20EBAB0-639F-494C-813A-435630374AAB}" type="parTrans" cxnId="{5E0913E0-FAB8-45D2-8EBF-75671F996572}">
      <dgm:prSet/>
      <dgm:spPr/>
      <dgm:t>
        <a:bodyPr/>
        <a:lstStyle/>
        <a:p>
          <a:endParaRPr lang="ru-RU"/>
        </a:p>
      </dgm:t>
    </dgm:pt>
    <dgm:pt modelId="{A1D8C778-CCFA-42D9-B956-110076E162AC}" type="sibTrans" cxnId="{5E0913E0-FAB8-45D2-8EBF-75671F996572}">
      <dgm:prSet/>
      <dgm:spPr/>
      <dgm:t>
        <a:bodyPr/>
        <a:lstStyle/>
        <a:p>
          <a:endParaRPr lang="ru-RU"/>
        </a:p>
      </dgm:t>
    </dgm:pt>
    <dgm:pt modelId="{3CCD7E77-7DE0-49F7-9C36-D1FDBAADBE52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ru-RU" sz="1800" b="1" dirty="0" smtClean="0">
              <a:solidFill>
                <a:schemeClr val="tx1"/>
              </a:solidFill>
            </a:rPr>
            <a:t>принцип «одного окна»:</a:t>
          </a:r>
        </a:p>
      </dgm:t>
    </dgm:pt>
    <dgm:pt modelId="{FEE5703F-6F97-4E29-9303-01D207DA9A44}" type="parTrans" cxnId="{16089A63-5C5D-4A1A-9C65-F3F953EEA833}">
      <dgm:prSet/>
      <dgm:spPr/>
      <dgm:t>
        <a:bodyPr/>
        <a:lstStyle/>
        <a:p>
          <a:endParaRPr lang="ru-RU"/>
        </a:p>
      </dgm:t>
    </dgm:pt>
    <dgm:pt modelId="{D43B2CB4-DBF8-4757-90DA-45527FA7AB10}" type="sibTrans" cxnId="{16089A63-5C5D-4A1A-9C65-F3F953EEA833}">
      <dgm:prSet/>
      <dgm:spPr/>
      <dgm:t>
        <a:bodyPr/>
        <a:lstStyle/>
        <a:p>
          <a:endParaRPr lang="ru-RU"/>
        </a:p>
      </dgm:t>
    </dgm:pt>
    <dgm:pt modelId="{98218F3E-52EF-4F69-B37F-CD860E72745B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endParaRPr lang="ru-RU" sz="1800" b="1" dirty="0" smtClean="0">
            <a:solidFill>
              <a:schemeClr val="tx1"/>
            </a:solidFill>
          </a:endParaRPr>
        </a:p>
      </dgm:t>
    </dgm:pt>
    <dgm:pt modelId="{71EDDAEE-D950-4AB6-9B58-867D4527CC48}" type="parTrans" cxnId="{EA828BAB-629D-43F7-896E-0EDF10C3A446}">
      <dgm:prSet/>
      <dgm:spPr/>
      <dgm:t>
        <a:bodyPr/>
        <a:lstStyle/>
        <a:p>
          <a:endParaRPr lang="ru-RU"/>
        </a:p>
      </dgm:t>
    </dgm:pt>
    <dgm:pt modelId="{6CA17C6F-F982-40E6-9737-0FD4FBEFA5BA}" type="sibTrans" cxnId="{EA828BAB-629D-43F7-896E-0EDF10C3A446}">
      <dgm:prSet/>
      <dgm:spPr/>
      <dgm:t>
        <a:bodyPr/>
        <a:lstStyle/>
        <a:p>
          <a:endParaRPr lang="ru-RU"/>
        </a:p>
      </dgm:t>
    </dgm:pt>
    <dgm:pt modelId="{390B2F40-2D56-424F-9869-A7B08AF6578E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altLang="ru-RU" sz="1800" dirty="0" smtClean="0">
              <a:solidFill>
                <a:schemeClr val="tx1"/>
              </a:solidFill>
            </a:rPr>
            <a:t>уполномоченный орган по инвестициям</a:t>
          </a:r>
          <a:endParaRPr lang="ru-RU" sz="1800" dirty="0">
            <a:solidFill>
              <a:schemeClr val="tx1"/>
            </a:solidFill>
          </a:endParaRPr>
        </a:p>
      </dgm:t>
    </dgm:pt>
    <dgm:pt modelId="{7178DD2A-497B-4D31-9518-DB05B6B56980}" type="parTrans" cxnId="{05AA893E-6067-46EF-847E-74F121BF2E8D}">
      <dgm:prSet/>
      <dgm:spPr/>
      <dgm:t>
        <a:bodyPr/>
        <a:lstStyle/>
        <a:p>
          <a:endParaRPr lang="ru-RU"/>
        </a:p>
      </dgm:t>
    </dgm:pt>
    <dgm:pt modelId="{2800ED16-085A-4DDD-A5B5-369EB0EB5919}" type="sibTrans" cxnId="{05AA893E-6067-46EF-847E-74F121BF2E8D}">
      <dgm:prSet/>
      <dgm:spPr/>
      <dgm:t>
        <a:bodyPr/>
        <a:lstStyle/>
        <a:p>
          <a:endParaRPr lang="ru-RU"/>
        </a:p>
      </dgm:t>
    </dgm:pt>
    <dgm:pt modelId="{CC24B1FB-C851-4ABC-A58A-0555AFF2AFCA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altLang="ru-RU" sz="1800" dirty="0" smtClean="0">
              <a:solidFill>
                <a:schemeClr val="tx1"/>
              </a:solidFill>
            </a:rPr>
            <a:t>инвестиционный совет при Правительстве ПМР</a:t>
          </a:r>
          <a:endParaRPr lang="ru-RU" sz="1800" dirty="0">
            <a:solidFill>
              <a:schemeClr val="tx1"/>
            </a:solidFill>
          </a:endParaRPr>
        </a:p>
      </dgm:t>
    </dgm:pt>
    <dgm:pt modelId="{DC934FB0-FF98-4E31-9659-0A640D6D8149}" type="parTrans" cxnId="{C75DADE3-2778-4D42-8BD2-14516A2CCD59}">
      <dgm:prSet/>
      <dgm:spPr/>
      <dgm:t>
        <a:bodyPr/>
        <a:lstStyle/>
        <a:p>
          <a:endParaRPr lang="ru-RU"/>
        </a:p>
      </dgm:t>
    </dgm:pt>
    <dgm:pt modelId="{3FDD77A8-758C-4C50-A865-448A46E48142}" type="sibTrans" cxnId="{C75DADE3-2778-4D42-8BD2-14516A2CCD59}">
      <dgm:prSet/>
      <dgm:spPr/>
      <dgm:t>
        <a:bodyPr/>
        <a:lstStyle/>
        <a:p>
          <a:endParaRPr lang="ru-RU"/>
        </a:p>
      </dgm:t>
    </dgm:pt>
    <dgm:pt modelId="{B5EBBF1A-7C0D-4D72-B243-5C9866F65804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BE12173-6C79-4445-BCC4-AFB27D26DE11}" type="parTrans" cxnId="{DBCB0B6F-4A34-4507-99CF-47F0E5EB8B28}">
      <dgm:prSet/>
      <dgm:spPr/>
      <dgm:t>
        <a:bodyPr/>
        <a:lstStyle/>
        <a:p>
          <a:endParaRPr lang="ru-RU"/>
        </a:p>
      </dgm:t>
    </dgm:pt>
    <dgm:pt modelId="{AB3F2FA4-35F5-4028-BABF-B32A4F857893}" type="sibTrans" cxnId="{DBCB0B6F-4A34-4507-99CF-47F0E5EB8B28}">
      <dgm:prSet/>
      <dgm:spPr/>
      <dgm:t>
        <a:bodyPr/>
        <a:lstStyle/>
        <a:p>
          <a:endParaRPr lang="ru-RU"/>
        </a:p>
      </dgm:t>
    </dgm:pt>
    <dgm:pt modelId="{D87357C8-91FE-4247-9D2D-6D20C754CEE0}" type="pres">
      <dgm:prSet presAssocID="{35A83417-9274-4600-B8E3-572AC8E4CC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FB964-CAF9-400A-BB0F-759F14E2836C}" type="pres">
      <dgm:prSet presAssocID="{2D13F25A-30A0-4986-8FDE-F2BB9B56E17B}" presName="linNode" presStyleCnt="0"/>
      <dgm:spPr/>
    </dgm:pt>
    <dgm:pt modelId="{B2CF80F4-C08C-4F5A-BEA7-25BB62C39181}" type="pres">
      <dgm:prSet presAssocID="{2D13F25A-30A0-4986-8FDE-F2BB9B56E17B}" presName="parentText" presStyleLbl="node1" presStyleIdx="0" presStyleCnt="2" custScaleY="7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70B5-A573-4C35-8862-D26FBBC37B40}" type="pres">
      <dgm:prSet presAssocID="{2D13F25A-30A0-4986-8FDE-F2BB9B56E17B}" presName="descendantText" presStyleLbl="alignAccFollowNode1" presStyleIdx="0" presStyleCnt="2" custScaleY="72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CA41A-597A-402D-BD6D-B978DBF7E07B}" type="pres">
      <dgm:prSet presAssocID="{82506E89-D6A3-4D35-B267-37D725FEFA9D}" presName="sp" presStyleCnt="0"/>
      <dgm:spPr/>
    </dgm:pt>
    <dgm:pt modelId="{DACF7283-7C90-475D-99B2-74C562AE9CA2}" type="pres">
      <dgm:prSet presAssocID="{FCB1D52D-A3D8-412C-8788-A59E6ED345E5}" presName="linNode" presStyleCnt="0"/>
      <dgm:spPr/>
    </dgm:pt>
    <dgm:pt modelId="{A38A7424-6DD9-47D5-B3FD-929AF11078B9}" type="pres">
      <dgm:prSet presAssocID="{FCB1D52D-A3D8-412C-8788-A59E6ED345E5}" presName="parentText" presStyleLbl="node1" presStyleIdx="1" presStyleCnt="2" custScaleY="49654" custLinFactNeighborY="-1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F356E-1813-460A-AFA3-CAD4CFF8DC3F}" type="pres">
      <dgm:prSet presAssocID="{FCB1D52D-A3D8-412C-8788-A59E6ED345E5}" presName="descendantText" presStyleLbl="alignAccFollowNode1" presStyleIdx="1" presStyleCnt="2" custScaleY="45779" custLinFactNeighborY="-2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6597E2-6F8C-4F83-9141-DD4FAEA94E4A}" type="presOf" srcId="{3CCD7E77-7DE0-49F7-9C36-D1FDBAADBE52}" destId="{7CC170B5-A573-4C35-8862-D26FBBC37B40}" srcOrd="0" destOrd="2" presId="urn:microsoft.com/office/officeart/2005/8/layout/vList5"/>
    <dgm:cxn modelId="{9A7E6C56-36A8-43C1-A9E5-31062ED6AFB6}" type="presOf" srcId="{D8A796A2-FD93-49C8-8ABF-A438355139FD}" destId="{7CC170B5-A573-4C35-8862-D26FBBC37B40}" srcOrd="0" destOrd="4" presId="urn:microsoft.com/office/officeart/2005/8/layout/vList5"/>
    <dgm:cxn modelId="{EA828BAB-629D-43F7-896E-0EDF10C3A446}" srcId="{2D13F25A-30A0-4986-8FDE-F2BB9B56E17B}" destId="{98218F3E-52EF-4F69-B37F-CD860E72745B}" srcOrd="1" destOrd="0" parTransId="{71EDDAEE-D950-4AB6-9B58-867D4527CC48}" sibTransId="{6CA17C6F-F982-40E6-9737-0FD4FBEFA5BA}"/>
    <dgm:cxn modelId="{DFA345C7-D54F-481E-AE6D-D31B77803495}" srcId="{2D13F25A-30A0-4986-8FDE-F2BB9B56E17B}" destId="{D8A796A2-FD93-49C8-8ABF-A438355139FD}" srcOrd="4" destOrd="0" parTransId="{701EAD11-8587-437E-952E-CB27239ABDED}" sibTransId="{ED995826-1A0D-4BB6-A4AD-7482CFB1BF8A}"/>
    <dgm:cxn modelId="{DBCB0B6F-4A34-4507-99CF-47F0E5EB8B28}" srcId="{FCB1D52D-A3D8-412C-8788-A59E6ED345E5}" destId="{B5EBBF1A-7C0D-4D72-B243-5C9866F65804}" srcOrd="1" destOrd="0" parTransId="{3BE12173-6C79-4445-BCC4-AFB27D26DE11}" sibTransId="{AB3F2FA4-35F5-4028-BABF-B32A4F857893}"/>
    <dgm:cxn modelId="{3C7F2F78-4F39-4C20-9BBF-91D99AFE63F0}" type="presOf" srcId="{FCB1D52D-A3D8-412C-8788-A59E6ED345E5}" destId="{A38A7424-6DD9-47D5-B3FD-929AF11078B9}" srcOrd="0" destOrd="0" presId="urn:microsoft.com/office/officeart/2005/8/layout/vList5"/>
    <dgm:cxn modelId="{CC5CB88D-34D6-458C-9453-C53FF097EBAF}" type="presOf" srcId="{98218F3E-52EF-4F69-B37F-CD860E72745B}" destId="{7CC170B5-A573-4C35-8862-D26FBBC37B40}" srcOrd="0" destOrd="1" presId="urn:microsoft.com/office/officeart/2005/8/layout/vList5"/>
    <dgm:cxn modelId="{9B6040BA-ACFE-49F1-B83B-D692C9846A4D}" type="presOf" srcId="{B3BC2CA6-D36A-4FBD-BAC6-425392912D97}" destId="{7CC170B5-A573-4C35-8862-D26FBBC37B40}" srcOrd="0" destOrd="0" presId="urn:microsoft.com/office/officeart/2005/8/layout/vList5"/>
    <dgm:cxn modelId="{CC9ACEA0-255D-4AAE-A3D6-930A2BD20A17}" srcId="{35A83417-9274-4600-B8E3-572AC8E4CC91}" destId="{2D13F25A-30A0-4986-8FDE-F2BB9B56E17B}" srcOrd="0" destOrd="0" parTransId="{91A0C425-66BE-43C9-B3EE-E805A1F82F01}" sibTransId="{82506E89-D6A3-4D35-B267-37D725FEFA9D}"/>
    <dgm:cxn modelId="{BF19AEA5-90E6-42CE-91F5-D141F3FD6E98}" type="presOf" srcId="{919A5CC7-BD23-4375-91BB-442E4DD7B577}" destId="{7CC170B5-A573-4C35-8862-D26FBBC37B40}" srcOrd="0" destOrd="3" presId="urn:microsoft.com/office/officeart/2005/8/layout/vList5"/>
    <dgm:cxn modelId="{5E0913E0-FAB8-45D2-8EBF-75671F996572}" srcId="{35A83417-9274-4600-B8E3-572AC8E4CC91}" destId="{FCB1D52D-A3D8-412C-8788-A59E6ED345E5}" srcOrd="1" destOrd="0" parTransId="{C20EBAB0-639F-494C-813A-435630374AAB}" sibTransId="{A1D8C778-CCFA-42D9-B956-110076E162AC}"/>
    <dgm:cxn modelId="{BC634E2F-D365-4B44-8947-8E16C326357D}" type="presOf" srcId="{35A83417-9274-4600-B8E3-572AC8E4CC91}" destId="{D87357C8-91FE-4247-9D2D-6D20C754CEE0}" srcOrd="0" destOrd="0" presId="urn:microsoft.com/office/officeart/2005/8/layout/vList5"/>
    <dgm:cxn modelId="{A3FC113B-608E-4C0C-92EB-CBD7A2817F79}" srcId="{2D13F25A-30A0-4986-8FDE-F2BB9B56E17B}" destId="{B3BC2CA6-D36A-4FBD-BAC6-425392912D97}" srcOrd="0" destOrd="0" parTransId="{E7EF87A6-1680-4325-A04C-28F813FBB606}" sibTransId="{00662880-D890-4170-8A8B-F9E31CEA901A}"/>
    <dgm:cxn modelId="{9B875CBA-964C-4FB2-B6E8-08BD518F363A}" type="presOf" srcId="{CC24B1FB-C851-4ABC-A58A-0555AFF2AFCA}" destId="{2F8F356E-1813-460A-AFA3-CAD4CFF8DC3F}" srcOrd="0" destOrd="2" presId="urn:microsoft.com/office/officeart/2005/8/layout/vList5"/>
    <dgm:cxn modelId="{FFEC6D64-CCD6-465F-AAEF-325292B9841D}" type="presOf" srcId="{390B2F40-2D56-424F-9869-A7B08AF6578E}" destId="{2F8F356E-1813-460A-AFA3-CAD4CFF8DC3F}" srcOrd="0" destOrd="0" presId="urn:microsoft.com/office/officeart/2005/8/layout/vList5"/>
    <dgm:cxn modelId="{16089A63-5C5D-4A1A-9C65-F3F953EEA833}" srcId="{2D13F25A-30A0-4986-8FDE-F2BB9B56E17B}" destId="{3CCD7E77-7DE0-49F7-9C36-D1FDBAADBE52}" srcOrd="2" destOrd="0" parTransId="{FEE5703F-6F97-4E29-9303-01D207DA9A44}" sibTransId="{D43B2CB4-DBF8-4757-90DA-45527FA7AB10}"/>
    <dgm:cxn modelId="{3267908B-A334-41B1-AA6D-6B9F1799FBCF}" type="presOf" srcId="{DEBCB398-CD0C-42F1-9BAA-B3826AA93098}" destId="{7CC170B5-A573-4C35-8862-D26FBBC37B40}" srcOrd="0" destOrd="5" presId="urn:microsoft.com/office/officeart/2005/8/layout/vList5"/>
    <dgm:cxn modelId="{C75DADE3-2778-4D42-8BD2-14516A2CCD59}" srcId="{FCB1D52D-A3D8-412C-8788-A59E6ED345E5}" destId="{CC24B1FB-C851-4ABC-A58A-0555AFF2AFCA}" srcOrd="2" destOrd="0" parTransId="{DC934FB0-FF98-4E31-9659-0A640D6D8149}" sibTransId="{3FDD77A8-758C-4C50-A865-448A46E48142}"/>
    <dgm:cxn modelId="{3314D7ED-1AD7-4509-B747-402CC330BE53}" type="presOf" srcId="{2D13F25A-30A0-4986-8FDE-F2BB9B56E17B}" destId="{B2CF80F4-C08C-4F5A-BEA7-25BB62C39181}" srcOrd="0" destOrd="0" presId="urn:microsoft.com/office/officeart/2005/8/layout/vList5"/>
    <dgm:cxn modelId="{E372C5CA-F0B1-4119-97E5-33F08B2E0ED9}" srcId="{2D13F25A-30A0-4986-8FDE-F2BB9B56E17B}" destId="{919A5CC7-BD23-4375-91BB-442E4DD7B577}" srcOrd="3" destOrd="0" parTransId="{03AE8AD5-13C1-4245-935D-BD4429C47796}" sibTransId="{A5CD5563-82E9-4AA0-A37B-98F654FD528D}"/>
    <dgm:cxn modelId="{42C98850-784B-4C77-9E2B-86B0980D30BE}" type="presOf" srcId="{B5EBBF1A-7C0D-4D72-B243-5C9866F65804}" destId="{2F8F356E-1813-460A-AFA3-CAD4CFF8DC3F}" srcOrd="0" destOrd="1" presId="urn:microsoft.com/office/officeart/2005/8/layout/vList5"/>
    <dgm:cxn modelId="{1088C717-4A1E-4676-8BFF-4B4547F376A3}" srcId="{2D13F25A-30A0-4986-8FDE-F2BB9B56E17B}" destId="{DEBCB398-CD0C-42F1-9BAA-B3826AA93098}" srcOrd="5" destOrd="0" parTransId="{58A96386-249B-4CB6-A2FB-BD02D9587B52}" sibTransId="{E2A69193-ACF1-47CB-A86E-29FB308EF4FF}"/>
    <dgm:cxn modelId="{05AA893E-6067-46EF-847E-74F121BF2E8D}" srcId="{FCB1D52D-A3D8-412C-8788-A59E6ED345E5}" destId="{390B2F40-2D56-424F-9869-A7B08AF6578E}" srcOrd="0" destOrd="0" parTransId="{7178DD2A-497B-4D31-9518-DB05B6B56980}" sibTransId="{2800ED16-085A-4DDD-A5B5-369EB0EB5919}"/>
    <dgm:cxn modelId="{60B7F42B-C5B9-43F9-A1B1-A6D8A3327C8C}" type="presParOf" srcId="{D87357C8-91FE-4247-9D2D-6D20C754CEE0}" destId="{4E7FB964-CAF9-400A-BB0F-759F14E2836C}" srcOrd="0" destOrd="0" presId="urn:microsoft.com/office/officeart/2005/8/layout/vList5"/>
    <dgm:cxn modelId="{33D417CF-D356-4E71-AC9B-74BBF7BAD301}" type="presParOf" srcId="{4E7FB964-CAF9-400A-BB0F-759F14E2836C}" destId="{B2CF80F4-C08C-4F5A-BEA7-25BB62C39181}" srcOrd="0" destOrd="0" presId="urn:microsoft.com/office/officeart/2005/8/layout/vList5"/>
    <dgm:cxn modelId="{65BE71D2-415F-4C8C-AD2C-055A66CD487B}" type="presParOf" srcId="{4E7FB964-CAF9-400A-BB0F-759F14E2836C}" destId="{7CC170B5-A573-4C35-8862-D26FBBC37B40}" srcOrd="1" destOrd="0" presId="urn:microsoft.com/office/officeart/2005/8/layout/vList5"/>
    <dgm:cxn modelId="{C2813E15-8A34-4429-AC1F-0DAD87ACB8F0}" type="presParOf" srcId="{D87357C8-91FE-4247-9D2D-6D20C754CEE0}" destId="{AEACA41A-597A-402D-BD6D-B978DBF7E07B}" srcOrd="1" destOrd="0" presId="urn:microsoft.com/office/officeart/2005/8/layout/vList5"/>
    <dgm:cxn modelId="{B75AB37C-9B5E-4E98-9E88-BC57CF32C0C7}" type="presParOf" srcId="{D87357C8-91FE-4247-9D2D-6D20C754CEE0}" destId="{DACF7283-7C90-475D-99B2-74C562AE9CA2}" srcOrd="2" destOrd="0" presId="urn:microsoft.com/office/officeart/2005/8/layout/vList5"/>
    <dgm:cxn modelId="{3A27A6F5-6488-429D-AF18-F929AD3741E1}" type="presParOf" srcId="{DACF7283-7C90-475D-99B2-74C562AE9CA2}" destId="{A38A7424-6DD9-47D5-B3FD-929AF11078B9}" srcOrd="0" destOrd="0" presId="urn:microsoft.com/office/officeart/2005/8/layout/vList5"/>
    <dgm:cxn modelId="{39E6AE42-30B8-4E8F-A9D9-D8EC3C772244}" type="presParOf" srcId="{DACF7283-7C90-475D-99B2-74C562AE9CA2}" destId="{2F8F356E-1813-460A-AFA3-CAD4CFF8DC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C0D53B-66E5-4815-B52E-5634FF480315}" type="doc">
      <dgm:prSet loTypeId="urn:microsoft.com/office/officeart/2005/8/layout/hList7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D3453-E3A4-47EE-9E5C-1D0B31C56925}">
      <dgm:prSet phldrT="[Текст]"/>
      <dgm:spPr>
        <a:solidFill>
          <a:srgbClr val="01EA81"/>
        </a:solidFill>
        <a:ln w="12700">
          <a:solidFill>
            <a:srgbClr val="007E39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Инвестор</a:t>
          </a:r>
        </a:p>
        <a:p>
          <a:endParaRPr lang="ru-RU" dirty="0" smtClean="0">
            <a:solidFill>
              <a:schemeClr val="tx1"/>
            </a:solidFill>
          </a:endParaRP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подача заявки на получение инвестиционных преференций</a:t>
          </a:r>
          <a:endParaRPr lang="ru-RU" dirty="0">
            <a:solidFill>
              <a:schemeClr val="tx1"/>
            </a:solidFill>
          </a:endParaRPr>
        </a:p>
      </dgm:t>
    </dgm:pt>
    <dgm:pt modelId="{4F3D3FA6-1074-4493-AFB2-C64DA876F023}" type="parTrans" cxnId="{64167875-632E-4ABB-B82C-F4548C80C2A7}">
      <dgm:prSet/>
      <dgm:spPr/>
      <dgm:t>
        <a:bodyPr/>
        <a:lstStyle/>
        <a:p>
          <a:endParaRPr lang="ru-RU"/>
        </a:p>
      </dgm:t>
    </dgm:pt>
    <dgm:pt modelId="{21AA8D3F-AE04-473B-9537-94D0CFC4E7AD}" type="sibTrans" cxnId="{64167875-632E-4ABB-B82C-F4548C80C2A7}">
      <dgm:prSet/>
      <dgm:spPr/>
      <dgm:t>
        <a:bodyPr/>
        <a:lstStyle/>
        <a:p>
          <a:endParaRPr lang="ru-RU"/>
        </a:p>
      </dgm:t>
    </dgm:pt>
    <dgm:pt modelId="{4EB18B39-4D18-4506-A183-701306F790E6}">
      <dgm:prSet phldrT="[Текст]"/>
      <dgm:spPr>
        <a:solidFill>
          <a:srgbClr val="01B765"/>
        </a:solidFill>
        <a:ln w="12700">
          <a:solidFill>
            <a:srgbClr val="007E39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Уполномоченный орган</a:t>
          </a: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рассмотрение  заявки и подготовка заключения</a:t>
          </a:r>
          <a:endParaRPr lang="ru-RU" dirty="0">
            <a:solidFill>
              <a:schemeClr val="tx1"/>
            </a:solidFill>
          </a:endParaRPr>
        </a:p>
      </dgm:t>
    </dgm:pt>
    <dgm:pt modelId="{9E67A2FB-624B-487D-89FC-B92817CB2AE8}" type="parTrans" cxnId="{D6C08D54-11F0-4297-B476-0E3A71864FC5}">
      <dgm:prSet/>
      <dgm:spPr/>
      <dgm:t>
        <a:bodyPr/>
        <a:lstStyle/>
        <a:p>
          <a:endParaRPr lang="ru-RU"/>
        </a:p>
      </dgm:t>
    </dgm:pt>
    <dgm:pt modelId="{45801F5A-B207-4CAA-94B4-7528837661A6}" type="sibTrans" cxnId="{D6C08D54-11F0-4297-B476-0E3A71864FC5}">
      <dgm:prSet/>
      <dgm:spPr/>
      <dgm:t>
        <a:bodyPr/>
        <a:lstStyle/>
        <a:p>
          <a:endParaRPr lang="ru-RU"/>
        </a:p>
      </dgm:t>
    </dgm:pt>
    <dgm:pt modelId="{BB658AF6-F20A-4521-AD83-9FFAC60359B1}">
      <dgm:prSet phldrT="[Текст]"/>
      <dgm:spPr>
        <a:solidFill>
          <a:srgbClr val="01A35A"/>
        </a:solidFill>
        <a:ln w="12700">
          <a:solidFill>
            <a:srgbClr val="007E39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Инвестиционный совет</a:t>
          </a: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рассмотрение  заключения и подготовка рекомендаций</a:t>
          </a:r>
          <a:endParaRPr lang="ru-RU" dirty="0">
            <a:solidFill>
              <a:schemeClr val="tx1"/>
            </a:solidFill>
          </a:endParaRPr>
        </a:p>
      </dgm:t>
    </dgm:pt>
    <dgm:pt modelId="{0C08A5D6-F247-4276-BDC5-E40B0EEA7D44}" type="parTrans" cxnId="{1F5932AB-39D7-43AD-8BE5-40860DD01949}">
      <dgm:prSet/>
      <dgm:spPr/>
      <dgm:t>
        <a:bodyPr/>
        <a:lstStyle/>
        <a:p>
          <a:endParaRPr lang="ru-RU"/>
        </a:p>
      </dgm:t>
    </dgm:pt>
    <dgm:pt modelId="{EEB6580C-04D1-4E3C-9530-33D84F528380}" type="sibTrans" cxnId="{1F5932AB-39D7-43AD-8BE5-40860DD01949}">
      <dgm:prSet/>
      <dgm:spPr/>
      <dgm:t>
        <a:bodyPr/>
        <a:lstStyle/>
        <a:p>
          <a:endParaRPr lang="ru-RU"/>
        </a:p>
      </dgm:t>
    </dgm:pt>
    <dgm:pt modelId="{12314680-09E8-48FC-A203-CDE4DE1667A6}">
      <dgm:prSet phldrT="[Текст]"/>
      <dgm:spPr>
        <a:solidFill>
          <a:srgbClr val="019552"/>
        </a:solidFill>
        <a:ln w="12700">
          <a:solidFill>
            <a:srgbClr val="007E39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Правительство ПМР</a:t>
          </a: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рассмотрение проекта инвестиционного договора</a:t>
          </a:r>
          <a:endParaRPr lang="ru-RU" dirty="0">
            <a:solidFill>
              <a:schemeClr val="tx1"/>
            </a:solidFill>
          </a:endParaRPr>
        </a:p>
      </dgm:t>
    </dgm:pt>
    <dgm:pt modelId="{343DF257-22B8-4944-B6D6-ACED54569614}" type="parTrans" cxnId="{EA5EA6B7-3124-4FFA-93E1-94EEEF2CC466}">
      <dgm:prSet/>
      <dgm:spPr/>
      <dgm:t>
        <a:bodyPr/>
        <a:lstStyle/>
        <a:p>
          <a:endParaRPr lang="ru-RU"/>
        </a:p>
      </dgm:t>
    </dgm:pt>
    <dgm:pt modelId="{75ED9B9F-7EEF-4DDF-BAC9-1C4ABE616271}" type="sibTrans" cxnId="{EA5EA6B7-3124-4FFA-93E1-94EEEF2CC466}">
      <dgm:prSet/>
      <dgm:spPr/>
      <dgm:t>
        <a:bodyPr/>
        <a:lstStyle/>
        <a:p>
          <a:endParaRPr lang="ru-RU"/>
        </a:p>
      </dgm:t>
    </dgm:pt>
    <dgm:pt modelId="{D47DF52B-AAD4-4CBE-9C2F-0E1DEC0BB836}">
      <dgm:prSet phldrT="[Текст]"/>
      <dgm:spPr>
        <a:solidFill>
          <a:srgbClr val="017943"/>
        </a:solidFill>
        <a:ln w="12700">
          <a:solidFill>
            <a:srgbClr val="007E39"/>
          </a:solidFill>
        </a:ln>
      </dgm:spPr>
      <dgm:t>
        <a:bodyPr tIns="0"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Инвестиционный договор</a:t>
          </a: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подписание инвестиционного договора </a:t>
          </a:r>
          <a:endParaRPr lang="ru-RU" dirty="0">
            <a:solidFill>
              <a:schemeClr val="tx1"/>
            </a:solidFill>
          </a:endParaRPr>
        </a:p>
      </dgm:t>
    </dgm:pt>
    <dgm:pt modelId="{D351DB40-2499-4221-B4F7-3C4FECFED1E3}" type="parTrans" cxnId="{268EB5FB-E2EB-4FDF-959B-223054E3E9DE}">
      <dgm:prSet/>
      <dgm:spPr/>
      <dgm:t>
        <a:bodyPr/>
        <a:lstStyle/>
        <a:p>
          <a:endParaRPr lang="ru-RU"/>
        </a:p>
      </dgm:t>
    </dgm:pt>
    <dgm:pt modelId="{4842A352-C4DF-4994-B96C-5E50373161AB}" type="sibTrans" cxnId="{268EB5FB-E2EB-4FDF-959B-223054E3E9DE}">
      <dgm:prSet/>
      <dgm:spPr/>
      <dgm:t>
        <a:bodyPr/>
        <a:lstStyle/>
        <a:p>
          <a:endParaRPr lang="ru-RU"/>
        </a:p>
      </dgm:t>
    </dgm:pt>
    <dgm:pt modelId="{476E2173-0F94-4681-82FA-4B38469B8AE6}" type="pres">
      <dgm:prSet presAssocID="{63C0D53B-66E5-4815-B52E-5634FF4803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3C26C0-AF92-49CA-ABD5-F0461390D531}" type="pres">
      <dgm:prSet presAssocID="{63C0D53B-66E5-4815-B52E-5634FF480315}" presName="fgShape" presStyleLbl="fgShp" presStyleIdx="0" presStyleCnt="1" custFlipVert="1" custScaleX="898" custScaleY="6571"/>
      <dgm:spPr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2AB10312-4C51-403F-B52A-5DDDA6FCAAE8}" type="pres">
      <dgm:prSet presAssocID="{63C0D53B-66E5-4815-B52E-5634FF480315}" presName="linComp" presStyleCnt="0"/>
      <dgm:spPr/>
    </dgm:pt>
    <dgm:pt modelId="{0D4C3C80-67CE-48C0-92F5-75C348B2FC87}" type="pres">
      <dgm:prSet presAssocID="{B7DD3453-E3A4-47EE-9E5C-1D0B31C56925}" presName="compNode" presStyleCnt="0"/>
      <dgm:spPr/>
    </dgm:pt>
    <dgm:pt modelId="{CF9485E3-227D-46F2-ACFC-5E39EAC13931}" type="pres">
      <dgm:prSet presAssocID="{B7DD3453-E3A4-47EE-9E5C-1D0B31C56925}" presName="bkgdShape" presStyleLbl="node1" presStyleIdx="0" presStyleCnt="5" custLinFactNeighborY="-1026"/>
      <dgm:spPr/>
      <dgm:t>
        <a:bodyPr/>
        <a:lstStyle/>
        <a:p>
          <a:endParaRPr lang="ru-RU"/>
        </a:p>
      </dgm:t>
    </dgm:pt>
    <dgm:pt modelId="{4EEA6169-563D-4AD5-A07A-8C4714EA8493}" type="pres">
      <dgm:prSet presAssocID="{B7DD3453-E3A4-47EE-9E5C-1D0B31C5692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28CB2-2299-4899-8EA8-7FE292A0BE24}" type="pres">
      <dgm:prSet presAssocID="{B7DD3453-E3A4-47EE-9E5C-1D0B31C56925}" presName="invisiNode" presStyleLbl="node1" presStyleIdx="0" presStyleCnt="5"/>
      <dgm:spPr/>
    </dgm:pt>
    <dgm:pt modelId="{852F9B56-E98A-434B-8410-86B27877FCE2}" type="pres">
      <dgm:prSet presAssocID="{B7DD3453-E3A4-47EE-9E5C-1D0B31C56925}" presName="imagNode" presStyleLbl="fgImgPlace1" presStyleIdx="0" presStyleCnt="5" custAng="10800000" custFlipVert="1" custScaleX="101531" custScaleY="105267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D1A80AD6-A8ED-4603-8842-C1DBB79225E5}" type="pres">
      <dgm:prSet presAssocID="{21AA8D3F-AE04-473B-9537-94D0CFC4E7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A04BDE-30F1-41CD-B429-76CDF97C43E7}" type="pres">
      <dgm:prSet presAssocID="{4EB18B39-4D18-4506-A183-701306F790E6}" presName="compNode" presStyleCnt="0"/>
      <dgm:spPr/>
    </dgm:pt>
    <dgm:pt modelId="{4D620B77-DA89-447A-8B91-19CD1B98820F}" type="pres">
      <dgm:prSet presAssocID="{4EB18B39-4D18-4506-A183-701306F790E6}" presName="bkgdShape" presStyleLbl="node1" presStyleIdx="1" presStyleCnt="5"/>
      <dgm:spPr/>
      <dgm:t>
        <a:bodyPr/>
        <a:lstStyle/>
        <a:p>
          <a:endParaRPr lang="ru-RU"/>
        </a:p>
      </dgm:t>
    </dgm:pt>
    <dgm:pt modelId="{1DEBE0E2-D3AD-48B0-A501-E15E0D606C0E}" type="pres">
      <dgm:prSet presAssocID="{4EB18B39-4D18-4506-A183-701306F790E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5F6F-C0D4-4800-AFD1-ACA2878D5A78}" type="pres">
      <dgm:prSet presAssocID="{4EB18B39-4D18-4506-A183-701306F790E6}" presName="invisiNode" presStyleLbl="node1" presStyleIdx="1" presStyleCnt="5"/>
      <dgm:spPr/>
    </dgm:pt>
    <dgm:pt modelId="{FA760065-9E4E-4BC9-9619-5CC5F4525184}" type="pres">
      <dgm:prSet presAssocID="{4EB18B39-4D18-4506-A183-701306F790E6}" presName="imagNode" presStyleLbl="fgImgPlace1" presStyleIdx="1" presStyleCnt="5" custScaleY="105267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E57E9FE3-CDD8-450C-8083-A6C0DB456FF0}" type="pres">
      <dgm:prSet presAssocID="{45801F5A-B207-4CAA-94B4-7528837661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C35887-091C-4F5D-B553-FAD2B09B065E}" type="pres">
      <dgm:prSet presAssocID="{BB658AF6-F20A-4521-AD83-9FFAC60359B1}" presName="compNode" presStyleCnt="0"/>
      <dgm:spPr/>
    </dgm:pt>
    <dgm:pt modelId="{1432346F-2DA1-4065-9464-5B001728008C}" type="pres">
      <dgm:prSet presAssocID="{BB658AF6-F20A-4521-AD83-9FFAC60359B1}" presName="bkgdShape" presStyleLbl="node1" presStyleIdx="2" presStyleCnt="5"/>
      <dgm:spPr/>
      <dgm:t>
        <a:bodyPr/>
        <a:lstStyle/>
        <a:p>
          <a:endParaRPr lang="ru-RU"/>
        </a:p>
      </dgm:t>
    </dgm:pt>
    <dgm:pt modelId="{E2E5F02F-18AD-4652-AE65-9ABD7C1FF99E}" type="pres">
      <dgm:prSet presAssocID="{BB658AF6-F20A-4521-AD83-9FFAC60359B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BE629-E942-431E-8EFB-6DCBA1013799}" type="pres">
      <dgm:prSet presAssocID="{BB658AF6-F20A-4521-AD83-9FFAC60359B1}" presName="invisiNode" presStyleLbl="node1" presStyleIdx="2" presStyleCnt="5"/>
      <dgm:spPr/>
    </dgm:pt>
    <dgm:pt modelId="{E2144263-4E46-46C5-888D-22AAC9062B46}" type="pres">
      <dgm:prSet presAssocID="{BB658AF6-F20A-4521-AD83-9FFAC60359B1}" presName="imagNode" presStyleLbl="fgImgPlace1" presStyleIdx="2" presStyleCnt="5" custScaleY="105267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8CE90645-A5E3-4D7D-B2FE-7469B8F92177}" type="pres">
      <dgm:prSet presAssocID="{EEB6580C-04D1-4E3C-9530-33D84F5283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28D782-3FE4-4304-9435-942F6D17989A}" type="pres">
      <dgm:prSet presAssocID="{12314680-09E8-48FC-A203-CDE4DE1667A6}" presName="compNode" presStyleCnt="0"/>
      <dgm:spPr/>
    </dgm:pt>
    <dgm:pt modelId="{54E28B7B-99F8-4AE7-89D5-C3317EA72ECF}" type="pres">
      <dgm:prSet presAssocID="{12314680-09E8-48FC-A203-CDE4DE1667A6}" presName="bkgdShape" presStyleLbl="node1" presStyleIdx="3" presStyleCnt="5" custLinFactNeighborY="5246"/>
      <dgm:spPr/>
      <dgm:t>
        <a:bodyPr/>
        <a:lstStyle/>
        <a:p>
          <a:endParaRPr lang="ru-RU"/>
        </a:p>
      </dgm:t>
    </dgm:pt>
    <dgm:pt modelId="{9D95FA28-E911-448C-9E94-11AE42F1D703}" type="pres">
      <dgm:prSet presAssocID="{12314680-09E8-48FC-A203-CDE4DE1667A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199B7-F0A2-466E-BF45-64401799074C}" type="pres">
      <dgm:prSet presAssocID="{12314680-09E8-48FC-A203-CDE4DE1667A6}" presName="invisiNode" presStyleLbl="node1" presStyleIdx="3" presStyleCnt="5"/>
      <dgm:spPr/>
    </dgm:pt>
    <dgm:pt modelId="{18E9E864-6BA4-4E81-901A-32781D109F4E}" type="pres">
      <dgm:prSet presAssocID="{12314680-09E8-48FC-A203-CDE4DE1667A6}" presName="imagNode" presStyleLbl="fgImgPlace1" presStyleIdx="3" presStyleCnt="5" custScaleY="103713" custLinFactNeighborX="1196" custLinFactNeighborY="-609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931D2FAB-95C6-44D1-98F7-CE535B1901AA}" type="pres">
      <dgm:prSet presAssocID="{75ED9B9F-7EEF-4DDF-BAC9-1C4ABE6162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5B3561-E82F-4ADB-BD87-15B5290988FC}" type="pres">
      <dgm:prSet presAssocID="{D47DF52B-AAD4-4CBE-9C2F-0E1DEC0BB836}" presName="compNode" presStyleCnt="0"/>
      <dgm:spPr/>
    </dgm:pt>
    <dgm:pt modelId="{485403F0-A585-4AC2-BFEA-01C6940924FD}" type="pres">
      <dgm:prSet presAssocID="{D47DF52B-AAD4-4CBE-9C2F-0E1DEC0BB836}" presName="bkgdShape" presStyleLbl="node1" presStyleIdx="4" presStyleCnt="5"/>
      <dgm:spPr/>
      <dgm:t>
        <a:bodyPr/>
        <a:lstStyle/>
        <a:p>
          <a:endParaRPr lang="ru-RU"/>
        </a:p>
      </dgm:t>
    </dgm:pt>
    <dgm:pt modelId="{E72FECA4-5C16-4BE1-B625-3E68673ABA7A}" type="pres">
      <dgm:prSet presAssocID="{D47DF52B-AAD4-4CBE-9C2F-0E1DEC0BB83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01842-3185-4D83-9CB6-CE11BCA3801A}" type="pres">
      <dgm:prSet presAssocID="{D47DF52B-AAD4-4CBE-9C2F-0E1DEC0BB836}" presName="invisiNode" presStyleLbl="node1" presStyleIdx="4" presStyleCnt="5"/>
      <dgm:spPr/>
    </dgm:pt>
    <dgm:pt modelId="{E6E137F7-9B1A-4E77-8B8C-FB0B7B5296E4}" type="pres">
      <dgm:prSet presAssocID="{D47DF52B-AAD4-4CBE-9C2F-0E1DEC0BB836}" presName="imagNode" presStyleLbl="fgImgPlace1" presStyleIdx="4" presStyleCnt="5" custScaleY="104083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</dgm:ptLst>
  <dgm:cxnLst>
    <dgm:cxn modelId="{A440E4E6-83DB-41FC-918D-1749AAF17FC5}" type="presOf" srcId="{D47DF52B-AAD4-4CBE-9C2F-0E1DEC0BB836}" destId="{485403F0-A585-4AC2-BFEA-01C6940924FD}" srcOrd="0" destOrd="0" presId="urn:microsoft.com/office/officeart/2005/8/layout/hList7#2"/>
    <dgm:cxn modelId="{7712894B-C97A-4200-BDBF-C918385F02D2}" type="presOf" srcId="{21AA8D3F-AE04-473B-9537-94D0CFC4E7AD}" destId="{D1A80AD6-A8ED-4603-8842-C1DBB79225E5}" srcOrd="0" destOrd="0" presId="urn:microsoft.com/office/officeart/2005/8/layout/hList7#2"/>
    <dgm:cxn modelId="{268EB5FB-E2EB-4FDF-959B-223054E3E9DE}" srcId="{63C0D53B-66E5-4815-B52E-5634FF480315}" destId="{D47DF52B-AAD4-4CBE-9C2F-0E1DEC0BB836}" srcOrd="4" destOrd="0" parTransId="{D351DB40-2499-4221-B4F7-3C4FECFED1E3}" sibTransId="{4842A352-C4DF-4994-B96C-5E50373161AB}"/>
    <dgm:cxn modelId="{EA5EA6B7-3124-4FFA-93E1-94EEEF2CC466}" srcId="{63C0D53B-66E5-4815-B52E-5634FF480315}" destId="{12314680-09E8-48FC-A203-CDE4DE1667A6}" srcOrd="3" destOrd="0" parTransId="{343DF257-22B8-4944-B6D6-ACED54569614}" sibTransId="{75ED9B9F-7EEF-4DDF-BAC9-1C4ABE616271}"/>
    <dgm:cxn modelId="{7F3D9579-6A67-4C88-81E0-ECD9DD04A3DB}" type="presOf" srcId="{45801F5A-B207-4CAA-94B4-7528837661A6}" destId="{E57E9FE3-CDD8-450C-8083-A6C0DB456FF0}" srcOrd="0" destOrd="0" presId="urn:microsoft.com/office/officeart/2005/8/layout/hList7#2"/>
    <dgm:cxn modelId="{88C29657-2C6D-4C91-BE93-BA66D92A6D57}" type="presOf" srcId="{BB658AF6-F20A-4521-AD83-9FFAC60359B1}" destId="{1432346F-2DA1-4065-9464-5B001728008C}" srcOrd="0" destOrd="0" presId="urn:microsoft.com/office/officeart/2005/8/layout/hList7#2"/>
    <dgm:cxn modelId="{7F555EE2-2BB9-437A-A871-4BF9DCB350AE}" type="presOf" srcId="{12314680-09E8-48FC-A203-CDE4DE1667A6}" destId="{9D95FA28-E911-448C-9E94-11AE42F1D703}" srcOrd="1" destOrd="0" presId="urn:microsoft.com/office/officeart/2005/8/layout/hList7#2"/>
    <dgm:cxn modelId="{77231592-5B61-4FA8-BE7C-7D98C73ECB25}" type="presOf" srcId="{EEB6580C-04D1-4E3C-9530-33D84F528380}" destId="{8CE90645-A5E3-4D7D-B2FE-7469B8F92177}" srcOrd="0" destOrd="0" presId="urn:microsoft.com/office/officeart/2005/8/layout/hList7#2"/>
    <dgm:cxn modelId="{1C9A6ACD-5F83-4B47-A7A8-06CE34D36D2B}" type="presOf" srcId="{4EB18B39-4D18-4506-A183-701306F790E6}" destId="{1DEBE0E2-D3AD-48B0-A501-E15E0D606C0E}" srcOrd="1" destOrd="0" presId="urn:microsoft.com/office/officeart/2005/8/layout/hList7#2"/>
    <dgm:cxn modelId="{D6C08D54-11F0-4297-B476-0E3A71864FC5}" srcId="{63C0D53B-66E5-4815-B52E-5634FF480315}" destId="{4EB18B39-4D18-4506-A183-701306F790E6}" srcOrd="1" destOrd="0" parTransId="{9E67A2FB-624B-487D-89FC-B92817CB2AE8}" sibTransId="{45801F5A-B207-4CAA-94B4-7528837661A6}"/>
    <dgm:cxn modelId="{CA3021B7-1FC1-4045-87B7-43D9A6272A8E}" type="presOf" srcId="{B7DD3453-E3A4-47EE-9E5C-1D0B31C56925}" destId="{4EEA6169-563D-4AD5-A07A-8C4714EA8493}" srcOrd="1" destOrd="0" presId="urn:microsoft.com/office/officeart/2005/8/layout/hList7#2"/>
    <dgm:cxn modelId="{94C1DE4E-72D9-43FE-B65E-BB67AEF51FF9}" type="presOf" srcId="{BB658AF6-F20A-4521-AD83-9FFAC60359B1}" destId="{E2E5F02F-18AD-4652-AE65-9ABD7C1FF99E}" srcOrd="1" destOrd="0" presId="urn:microsoft.com/office/officeart/2005/8/layout/hList7#2"/>
    <dgm:cxn modelId="{E8258501-6C8E-480C-BF30-28BE7309E81F}" type="presOf" srcId="{B7DD3453-E3A4-47EE-9E5C-1D0B31C56925}" destId="{CF9485E3-227D-46F2-ACFC-5E39EAC13931}" srcOrd="0" destOrd="0" presId="urn:microsoft.com/office/officeart/2005/8/layout/hList7#2"/>
    <dgm:cxn modelId="{4459D51A-EA41-4199-950D-C0B1AF0B032F}" type="presOf" srcId="{63C0D53B-66E5-4815-B52E-5634FF480315}" destId="{476E2173-0F94-4681-82FA-4B38469B8AE6}" srcOrd="0" destOrd="0" presId="urn:microsoft.com/office/officeart/2005/8/layout/hList7#2"/>
    <dgm:cxn modelId="{7E40D73B-E3AF-45DB-A7CF-B77EC506CDA1}" type="presOf" srcId="{D47DF52B-AAD4-4CBE-9C2F-0E1DEC0BB836}" destId="{E72FECA4-5C16-4BE1-B625-3E68673ABA7A}" srcOrd="1" destOrd="0" presId="urn:microsoft.com/office/officeart/2005/8/layout/hList7#2"/>
    <dgm:cxn modelId="{1F5932AB-39D7-43AD-8BE5-40860DD01949}" srcId="{63C0D53B-66E5-4815-B52E-5634FF480315}" destId="{BB658AF6-F20A-4521-AD83-9FFAC60359B1}" srcOrd="2" destOrd="0" parTransId="{0C08A5D6-F247-4276-BDC5-E40B0EEA7D44}" sibTransId="{EEB6580C-04D1-4E3C-9530-33D84F528380}"/>
    <dgm:cxn modelId="{4D66E309-485A-46DE-BA7A-C2F4DCA47A88}" type="presOf" srcId="{4EB18B39-4D18-4506-A183-701306F790E6}" destId="{4D620B77-DA89-447A-8B91-19CD1B98820F}" srcOrd="0" destOrd="0" presId="urn:microsoft.com/office/officeart/2005/8/layout/hList7#2"/>
    <dgm:cxn modelId="{06A8902E-3215-49F4-81E2-FCE80196A892}" type="presOf" srcId="{75ED9B9F-7EEF-4DDF-BAC9-1C4ABE616271}" destId="{931D2FAB-95C6-44D1-98F7-CE535B1901AA}" srcOrd="0" destOrd="0" presId="urn:microsoft.com/office/officeart/2005/8/layout/hList7#2"/>
    <dgm:cxn modelId="{64167875-632E-4ABB-B82C-F4548C80C2A7}" srcId="{63C0D53B-66E5-4815-B52E-5634FF480315}" destId="{B7DD3453-E3A4-47EE-9E5C-1D0B31C56925}" srcOrd="0" destOrd="0" parTransId="{4F3D3FA6-1074-4493-AFB2-C64DA876F023}" sibTransId="{21AA8D3F-AE04-473B-9537-94D0CFC4E7AD}"/>
    <dgm:cxn modelId="{274BA590-8965-4E1E-9BF6-7F50C04F0609}" type="presOf" srcId="{12314680-09E8-48FC-A203-CDE4DE1667A6}" destId="{54E28B7B-99F8-4AE7-89D5-C3317EA72ECF}" srcOrd="0" destOrd="0" presId="urn:microsoft.com/office/officeart/2005/8/layout/hList7#2"/>
    <dgm:cxn modelId="{5FD7968B-65B9-4565-BCCF-0E2200C49636}" type="presParOf" srcId="{476E2173-0F94-4681-82FA-4B38469B8AE6}" destId="{A33C26C0-AF92-49CA-ABD5-F0461390D531}" srcOrd="0" destOrd="0" presId="urn:microsoft.com/office/officeart/2005/8/layout/hList7#2"/>
    <dgm:cxn modelId="{47535C9B-653B-46A4-9D7A-AF248CF47B82}" type="presParOf" srcId="{476E2173-0F94-4681-82FA-4B38469B8AE6}" destId="{2AB10312-4C51-403F-B52A-5DDDA6FCAAE8}" srcOrd="1" destOrd="0" presId="urn:microsoft.com/office/officeart/2005/8/layout/hList7#2"/>
    <dgm:cxn modelId="{3668EC75-37F3-4418-9611-34ABD816C93E}" type="presParOf" srcId="{2AB10312-4C51-403F-B52A-5DDDA6FCAAE8}" destId="{0D4C3C80-67CE-48C0-92F5-75C348B2FC87}" srcOrd="0" destOrd="0" presId="urn:microsoft.com/office/officeart/2005/8/layout/hList7#2"/>
    <dgm:cxn modelId="{0727FD00-E6D7-4BDD-86CC-8F83928E15DB}" type="presParOf" srcId="{0D4C3C80-67CE-48C0-92F5-75C348B2FC87}" destId="{CF9485E3-227D-46F2-ACFC-5E39EAC13931}" srcOrd="0" destOrd="0" presId="urn:microsoft.com/office/officeart/2005/8/layout/hList7#2"/>
    <dgm:cxn modelId="{CB153EBE-D6DC-4794-97A0-A4A4DA31E09F}" type="presParOf" srcId="{0D4C3C80-67CE-48C0-92F5-75C348B2FC87}" destId="{4EEA6169-563D-4AD5-A07A-8C4714EA8493}" srcOrd="1" destOrd="0" presId="urn:microsoft.com/office/officeart/2005/8/layout/hList7#2"/>
    <dgm:cxn modelId="{CF9FB8AE-5D7D-4E17-AE47-DA14CBFB3644}" type="presParOf" srcId="{0D4C3C80-67CE-48C0-92F5-75C348B2FC87}" destId="{F8028CB2-2299-4899-8EA8-7FE292A0BE24}" srcOrd="2" destOrd="0" presId="urn:microsoft.com/office/officeart/2005/8/layout/hList7#2"/>
    <dgm:cxn modelId="{258FF94A-4695-403F-B6DE-5EB312060E2A}" type="presParOf" srcId="{0D4C3C80-67CE-48C0-92F5-75C348B2FC87}" destId="{852F9B56-E98A-434B-8410-86B27877FCE2}" srcOrd="3" destOrd="0" presId="urn:microsoft.com/office/officeart/2005/8/layout/hList7#2"/>
    <dgm:cxn modelId="{DC65D403-C2B1-4A9A-A1DA-AC6FEE2013A4}" type="presParOf" srcId="{2AB10312-4C51-403F-B52A-5DDDA6FCAAE8}" destId="{D1A80AD6-A8ED-4603-8842-C1DBB79225E5}" srcOrd="1" destOrd="0" presId="urn:microsoft.com/office/officeart/2005/8/layout/hList7#2"/>
    <dgm:cxn modelId="{7DE693DC-A841-4D84-89CF-1489ABBA24DF}" type="presParOf" srcId="{2AB10312-4C51-403F-B52A-5DDDA6FCAAE8}" destId="{49A04BDE-30F1-41CD-B429-76CDF97C43E7}" srcOrd="2" destOrd="0" presId="urn:microsoft.com/office/officeart/2005/8/layout/hList7#2"/>
    <dgm:cxn modelId="{C9529432-0B2E-47D1-B131-334A300114CC}" type="presParOf" srcId="{49A04BDE-30F1-41CD-B429-76CDF97C43E7}" destId="{4D620B77-DA89-447A-8B91-19CD1B98820F}" srcOrd="0" destOrd="0" presId="urn:microsoft.com/office/officeart/2005/8/layout/hList7#2"/>
    <dgm:cxn modelId="{A68A7238-A1A3-462E-B310-3FD954D73D6C}" type="presParOf" srcId="{49A04BDE-30F1-41CD-B429-76CDF97C43E7}" destId="{1DEBE0E2-D3AD-48B0-A501-E15E0D606C0E}" srcOrd="1" destOrd="0" presId="urn:microsoft.com/office/officeart/2005/8/layout/hList7#2"/>
    <dgm:cxn modelId="{63892896-ABEC-4E9C-8F51-8F94FFB1FBDF}" type="presParOf" srcId="{49A04BDE-30F1-41CD-B429-76CDF97C43E7}" destId="{7D935F6F-C0D4-4800-AFD1-ACA2878D5A78}" srcOrd="2" destOrd="0" presId="urn:microsoft.com/office/officeart/2005/8/layout/hList7#2"/>
    <dgm:cxn modelId="{EC9D976D-FBC6-488B-9E6E-568CC3A524F4}" type="presParOf" srcId="{49A04BDE-30F1-41CD-B429-76CDF97C43E7}" destId="{FA760065-9E4E-4BC9-9619-5CC5F4525184}" srcOrd="3" destOrd="0" presId="urn:microsoft.com/office/officeart/2005/8/layout/hList7#2"/>
    <dgm:cxn modelId="{65AE05FA-E0E8-4874-A227-8FF93D83597D}" type="presParOf" srcId="{2AB10312-4C51-403F-B52A-5DDDA6FCAAE8}" destId="{E57E9FE3-CDD8-450C-8083-A6C0DB456FF0}" srcOrd="3" destOrd="0" presId="urn:microsoft.com/office/officeart/2005/8/layout/hList7#2"/>
    <dgm:cxn modelId="{A0C57BEA-4C59-40DB-A1DB-F18E7DA85D95}" type="presParOf" srcId="{2AB10312-4C51-403F-B52A-5DDDA6FCAAE8}" destId="{4CC35887-091C-4F5D-B553-FAD2B09B065E}" srcOrd="4" destOrd="0" presId="urn:microsoft.com/office/officeart/2005/8/layout/hList7#2"/>
    <dgm:cxn modelId="{ECA9DDAC-E0C1-4A0B-A2A2-5F291E50C24D}" type="presParOf" srcId="{4CC35887-091C-4F5D-B553-FAD2B09B065E}" destId="{1432346F-2DA1-4065-9464-5B001728008C}" srcOrd="0" destOrd="0" presId="urn:microsoft.com/office/officeart/2005/8/layout/hList7#2"/>
    <dgm:cxn modelId="{5E63CAB3-63AA-4E2A-B870-DC6F12249E9B}" type="presParOf" srcId="{4CC35887-091C-4F5D-B553-FAD2B09B065E}" destId="{E2E5F02F-18AD-4652-AE65-9ABD7C1FF99E}" srcOrd="1" destOrd="0" presId="urn:microsoft.com/office/officeart/2005/8/layout/hList7#2"/>
    <dgm:cxn modelId="{6A0D3051-2AC2-476B-ADAE-751B1B59A76A}" type="presParOf" srcId="{4CC35887-091C-4F5D-B553-FAD2B09B065E}" destId="{F64BE629-E942-431E-8EFB-6DCBA1013799}" srcOrd="2" destOrd="0" presId="urn:microsoft.com/office/officeart/2005/8/layout/hList7#2"/>
    <dgm:cxn modelId="{4E07C992-0ED3-4E27-98D0-D739BF62F93E}" type="presParOf" srcId="{4CC35887-091C-4F5D-B553-FAD2B09B065E}" destId="{E2144263-4E46-46C5-888D-22AAC9062B46}" srcOrd="3" destOrd="0" presId="urn:microsoft.com/office/officeart/2005/8/layout/hList7#2"/>
    <dgm:cxn modelId="{18535305-506C-4690-8D01-E2CD7B1422AC}" type="presParOf" srcId="{2AB10312-4C51-403F-B52A-5DDDA6FCAAE8}" destId="{8CE90645-A5E3-4D7D-B2FE-7469B8F92177}" srcOrd="5" destOrd="0" presId="urn:microsoft.com/office/officeart/2005/8/layout/hList7#2"/>
    <dgm:cxn modelId="{6B7C416D-EF31-4A70-9EEB-EABD57892897}" type="presParOf" srcId="{2AB10312-4C51-403F-B52A-5DDDA6FCAAE8}" destId="{D428D782-3FE4-4304-9435-942F6D17989A}" srcOrd="6" destOrd="0" presId="urn:microsoft.com/office/officeart/2005/8/layout/hList7#2"/>
    <dgm:cxn modelId="{62E7265F-DFCA-4E32-8FB0-D6F78A35662D}" type="presParOf" srcId="{D428D782-3FE4-4304-9435-942F6D17989A}" destId="{54E28B7B-99F8-4AE7-89D5-C3317EA72ECF}" srcOrd="0" destOrd="0" presId="urn:microsoft.com/office/officeart/2005/8/layout/hList7#2"/>
    <dgm:cxn modelId="{77D27446-7BE6-4F38-BEAB-6AD248A46981}" type="presParOf" srcId="{D428D782-3FE4-4304-9435-942F6D17989A}" destId="{9D95FA28-E911-448C-9E94-11AE42F1D703}" srcOrd="1" destOrd="0" presId="urn:microsoft.com/office/officeart/2005/8/layout/hList7#2"/>
    <dgm:cxn modelId="{02F1B62B-A6CC-44D0-9E8C-CE931EC55E96}" type="presParOf" srcId="{D428D782-3FE4-4304-9435-942F6D17989A}" destId="{A7E199B7-F0A2-466E-BF45-64401799074C}" srcOrd="2" destOrd="0" presId="urn:microsoft.com/office/officeart/2005/8/layout/hList7#2"/>
    <dgm:cxn modelId="{D6478988-B510-4E46-83B0-6A21972CDAED}" type="presParOf" srcId="{D428D782-3FE4-4304-9435-942F6D17989A}" destId="{18E9E864-6BA4-4E81-901A-32781D109F4E}" srcOrd="3" destOrd="0" presId="urn:microsoft.com/office/officeart/2005/8/layout/hList7#2"/>
    <dgm:cxn modelId="{ED7DF217-A8A3-4938-88A6-38BBEDA455A6}" type="presParOf" srcId="{2AB10312-4C51-403F-B52A-5DDDA6FCAAE8}" destId="{931D2FAB-95C6-44D1-98F7-CE535B1901AA}" srcOrd="7" destOrd="0" presId="urn:microsoft.com/office/officeart/2005/8/layout/hList7#2"/>
    <dgm:cxn modelId="{651E987B-CDF3-4905-8E9B-FBA11871C6F2}" type="presParOf" srcId="{2AB10312-4C51-403F-B52A-5DDDA6FCAAE8}" destId="{4B5B3561-E82F-4ADB-BD87-15B5290988FC}" srcOrd="8" destOrd="0" presId="urn:microsoft.com/office/officeart/2005/8/layout/hList7#2"/>
    <dgm:cxn modelId="{49F59D10-E1B9-4561-A22F-A5DEC38FDAFF}" type="presParOf" srcId="{4B5B3561-E82F-4ADB-BD87-15B5290988FC}" destId="{485403F0-A585-4AC2-BFEA-01C6940924FD}" srcOrd="0" destOrd="0" presId="urn:microsoft.com/office/officeart/2005/8/layout/hList7#2"/>
    <dgm:cxn modelId="{C44A88C6-47F5-49A5-91D5-3CBA5172C4DC}" type="presParOf" srcId="{4B5B3561-E82F-4ADB-BD87-15B5290988FC}" destId="{E72FECA4-5C16-4BE1-B625-3E68673ABA7A}" srcOrd="1" destOrd="0" presId="urn:microsoft.com/office/officeart/2005/8/layout/hList7#2"/>
    <dgm:cxn modelId="{5E62333C-0901-463D-9BE2-EF3A54A1D031}" type="presParOf" srcId="{4B5B3561-E82F-4ADB-BD87-15B5290988FC}" destId="{30101842-3185-4D83-9CB6-CE11BCA3801A}" srcOrd="2" destOrd="0" presId="urn:microsoft.com/office/officeart/2005/8/layout/hList7#2"/>
    <dgm:cxn modelId="{8629BD27-49C4-420A-98BA-C3E391319D44}" type="presParOf" srcId="{4B5B3561-E82F-4ADB-BD87-15B5290988FC}" destId="{E6E137F7-9B1A-4E77-8B8C-FB0B7B5296E4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F23E0-4545-4636-8B46-902413B54935}">
      <dsp:nvSpPr>
        <dsp:cNvPr id="0" name=""/>
        <dsp:cNvSpPr/>
      </dsp:nvSpPr>
      <dsp:spPr>
        <a:xfrm>
          <a:off x="0" y="421214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6C383-BF99-47E2-9903-2F3FC075F98E}">
      <dsp:nvSpPr>
        <dsp:cNvPr id="0" name=""/>
        <dsp:cNvSpPr/>
      </dsp:nvSpPr>
      <dsp:spPr>
        <a:xfrm>
          <a:off x="801367" y="79324"/>
          <a:ext cx="3893024" cy="826560"/>
        </a:xfrm>
        <a:prstGeom prst="roundRect">
          <a:avLst/>
        </a:prstGeom>
        <a:solidFill>
          <a:srgbClr val="A2CD85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благоприятного инвестиционного климата</a:t>
          </a:r>
          <a:endParaRPr lang="ru-RU" sz="2000" kern="1200" dirty="0"/>
        </a:p>
      </dsp:txBody>
      <dsp:txXfrm>
        <a:off x="841716" y="119673"/>
        <a:ext cx="3812326" cy="745862"/>
      </dsp:txXfrm>
    </dsp:sp>
    <dsp:sp modelId="{2A78C557-34E3-44DB-B98A-BC51FB89E1AD}">
      <dsp:nvSpPr>
        <dsp:cNvPr id="0" name=""/>
        <dsp:cNvSpPr/>
      </dsp:nvSpPr>
      <dsp:spPr>
        <a:xfrm>
          <a:off x="0" y="1691294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83860-C3D5-4D08-9E3B-10751F33750F}">
      <dsp:nvSpPr>
        <dsp:cNvPr id="0" name=""/>
        <dsp:cNvSpPr/>
      </dsp:nvSpPr>
      <dsp:spPr>
        <a:xfrm>
          <a:off x="801367" y="1222329"/>
          <a:ext cx="3893024" cy="826560"/>
        </a:xfrm>
        <a:prstGeom prst="roundRect">
          <a:avLst/>
        </a:prstGeom>
        <a:solidFill>
          <a:srgbClr val="93ADDD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эффективных производственных субъектов</a:t>
          </a:r>
          <a:endParaRPr lang="ru-RU" sz="2000" kern="1200" dirty="0"/>
        </a:p>
      </dsp:txBody>
      <dsp:txXfrm>
        <a:off x="841716" y="1262678"/>
        <a:ext cx="3812326" cy="745862"/>
      </dsp:txXfrm>
    </dsp:sp>
    <dsp:sp modelId="{F4CABAF7-6176-4CA2-AE82-4512DC37ABD7}">
      <dsp:nvSpPr>
        <dsp:cNvPr id="0" name=""/>
        <dsp:cNvSpPr/>
      </dsp:nvSpPr>
      <dsp:spPr>
        <a:xfrm>
          <a:off x="0" y="2936840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631" tIns="583184" rIns="43163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0" y="2936840"/>
        <a:ext cx="5561463" cy="705600"/>
      </dsp:txXfrm>
    </dsp:sp>
    <dsp:sp modelId="{BF1ADA18-A27D-4499-9EEE-214DC3D5F96E}">
      <dsp:nvSpPr>
        <dsp:cNvPr id="0" name=""/>
        <dsp:cNvSpPr/>
      </dsp:nvSpPr>
      <dsp:spPr>
        <a:xfrm>
          <a:off x="801367" y="2436773"/>
          <a:ext cx="3893024" cy="826560"/>
        </a:xfrm>
        <a:prstGeom prst="roundRect">
          <a:avLst/>
        </a:prstGeom>
        <a:solidFill>
          <a:srgbClr val="93C571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Компенсация рисков инвесторов  </a:t>
          </a:r>
          <a:endParaRPr lang="ru-RU" sz="2000" kern="1200" dirty="0"/>
        </a:p>
      </dsp:txBody>
      <dsp:txXfrm>
        <a:off x="841716" y="2477122"/>
        <a:ext cx="3812326" cy="745862"/>
      </dsp:txXfrm>
    </dsp:sp>
    <dsp:sp modelId="{6675C9D1-8D28-49D3-8677-948E4FD681B1}">
      <dsp:nvSpPr>
        <dsp:cNvPr id="0" name=""/>
        <dsp:cNvSpPr/>
      </dsp:nvSpPr>
      <dsp:spPr>
        <a:xfrm>
          <a:off x="0" y="4231454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23BE-4604-42B4-A158-02E850A92B4F}">
      <dsp:nvSpPr>
        <dsp:cNvPr id="0" name=""/>
        <dsp:cNvSpPr/>
      </dsp:nvSpPr>
      <dsp:spPr>
        <a:xfrm>
          <a:off x="801367" y="3579786"/>
          <a:ext cx="3893024" cy="826560"/>
        </a:xfrm>
        <a:prstGeom prst="roundRect">
          <a:avLst/>
        </a:prstGeom>
        <a:solidFill>
          <a:srgbClr val="FFDA65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Оказание государственной поддержки инвесторам</a:t>
          </a:r>
          <a:endParaRPr lang="ru-RU" sz="2000" kern="1200" dirty="0"/>
        </a:p>
      </dsp:txBody>
      <dsp:txXfrm>
        <a:off x="841716" y="3620135"/>
        <a:ext cx="3812326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30B-3B8B-40C3-A3A9-2C775C6828E4}">
      <dsp:nvSpPr>
        <dsp:cNvPr id="0" name=""/>
        <dsp:cNvSpPr/>
      </dsp:nvSpPr>
      <dsp:spPr>
        <a:xfrm>
          <a:off x="0" y="0"/>
          <a:ext cx="2688282" cy="5002212"/>
        </a:xfrm>
        <a:prstGeom prst="roundRect">
          <a:avLst>
            <a:gd name="adj" fmla="val 10000"/>
          </a:avLst>
        </a:prstGeom>
        <a:solidFill>
          <a:srgbClr val="698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Государственные гарантии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000885"/>
        <a:ext cx="2688282" cy="2000885"/>
      </dsp:txXfrm>
    </dsp:sp>
    <dsp:sp modelId="{9FF6FD3D-E217-4C39-A80D-F5011691003E}">
      <dsp:nvSpPr>
        <dsp:cNvPr id="0" name=""/>
        <dsp:cNvSpPr/>
      </dsp:nvSpPr>
      <dsp:spPr>
        <a:xfrm>
          <a:off x="542900" y="714368"/>
          <a:ext cx="1665736" cy="166573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innerShdw blurRad="533400" dist="1651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2477E-876F-4FDD-8B98-45CAB2A0F7D2}">
      <dsp:nvSpPr>
        <dsp:cNvPr id="0" name=""/>
        <dsp:cNvSpPr/>
      </dsp:nvSpPr>
      <dsp:spPr>
        <a:xfrm>
          <a:off x="2757486" y="0"/>
          <a:ext cx="2688282" cy="5002212"/>
        </a:xfrm>
        <a:prstGeom prst="roundRect">
          <a:avLst>
            <a:gd name="adj" fmla="val 10000"/>
          </a:avLst>
        </a:prstGeom>
        <a:solidFill>
          <a:srgbClr val="01CF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Инвестиционные преференции</a:t>
          </a:r>
          <a:endParaRPr lang="ru-RU" sz="2000" kern="1200" dirty="0"/>
        </a:p>
      </dsp:txBody>
      <dsp:txXfrm>
        <a:off x="2757486" y="2000885"/>
        <a:ext cx="2688282" cy="2000885"/>
      </dsp:txXfrm>
    </dsp:sp>
    <dsp:sp modelId="{5BE27169-4661-47F6-B33E-C6B1126152CB}">
      <dsp:nvSpPr>
        <dsp:cNvPr id="0" name=""/>
        <dsp:cNvSpPr/>
      </dsp:nvSpPr>
      <dsp:spPr>
        <a:xfrm>
          <a:off x="3257545" y="642924"/>
          <a:ext cx="1665736" cy="1665736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innerShdw blurRad="533400" dist="1651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46C61-AAFB-43D7-95FD-A5635193A6AE}">
      <dsp:nvSpPr>
        <dsp:cNvPr id="0" name=""/>
        <dsp:cNvSpPr/>
      </dsp:nvSpPr>
      <dsp:spPr>
        <a:xfrm>
          <a:off x="5539589" y="0"/>
          <a:ext cx="2688282" cy="500221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Механизмы работы с инвестором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39589" y="2000885"/>
        <a:ext cx="2688282" cy="2000885"/>
      </dsp:txXfrm>
    </dsp:sp>
    <dsp:sp modelId="{42A16754-52B9-4723-818E-16BB67864094}">
      <dsp:nvSpPr>
        <dsp:cNvPr id="0" name=""/>
        <dsp:cNvSpPr/>
      </dsp:nvSpPr>
      <dsp:spPr>
        <a:xfrm>
          <a:off x="6043633" y="642924"/>
          <a:ext cx="1665736" cy="1665736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innerShdw blurRad="533400" dist="1651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8E4B-DECF-46E2-9D5C-A68D0F95F21C}">
      <dsp:nvSpPr>
        <dsp:cNvPr id="0" name=""/>
        <dsp:cNvSpPr/>
      </dsp:nvSpPr>
      <dsp:spPr>
        <a:xfrm flipH="1" flipV="1">
          <a:off x="3574138" y="3863919"/>
          <a:ext cx="1223056" cy="951615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2E2F6-8CDA-4B8D-977E-5177CBA6F306}">
      <dsp:nvSpPr>
        <dsp:cNvPr id="0" name=""/>
        <dsp:cNvSpPr/>
      </dsp:nvSpPr>
      <dsp:spPr>
        <a:xfrm rot="5400000">
          <a:off x="3484721" y="-1134633"/>
          <a:ext cx="1290182" cy="3886882"/>
        </a:xfrm>
        <a:prstGeom prst="round2SameRect">
          <a:avLst/>
        </a:prstGeom>
        <a:solidFill>
          <a:srgbClr val="698ED0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освобождение от уплаты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>
              <a:solidFill>
                <a:schemeClr val="tx1"/>
              </a:solidFill>
            </a:rPr>
            <a:t>налога на доходы, земельного налога, подоходного налога на дивиденды, снижение единого социального налога на срок      от 5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>
              <a:solidFill>
                <a:schemeClr val="tx1"/>
              </a:solidFill>
            </a:rPr>
            <a:t>до 10 лет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2186372" y="226698"/>
        <a:ext cx="3823901" cy="1164220"/>
      </dsp:txXfrm>
    </dsp:sp>
    <dsp:sp modelId="{0F68F0A7-441A-4CA8-8AC1-791F2EE8E1E9}">
      <dsp:nvSpPr>
        <dsp:cNvPr id="0" name=""/>
        <dsp:cNvSpPr/>
      </dsp:nvSpPr>
      <dsp:spPr>
        <a:xfrm>
          <a:off x="0" y="2443"/>
          <a:ext cx="2186371" cy="1612728"/>
        </a:xfrm>
        <a:prstGeom prst="roundRect">
          <a:avLst/>
        </a:prstGeom>
        <a:solidFill>
          <a:srgbClr val="698ED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Льготы по налогам, сборам  и иным обязательным платежам</a:t>
          </a:r>
          <a:endParaRPr lang="ru-RU" sz="1600" kern="1200" dirty="0"/>
        </a:p>
      </dsp:txBody>
      <dsp:txXfrm>
        <a:off x="78727" y="81170"/>
        <a:ext cx="2028917" cy="1455274"/>
      </dsp:txXfrm>
    </dsp:sp>
    <dsp:sp modelId="{0015021C-59DE-43A8-AB02-12ADE79FE20F}">
      <dsp:nvSpPr>
        <dsp:cNvPr id="0" name=""/>
        <dsp:cNvSpPr/>
      </dsp:nvSpPr>
      <dsp:spPr>
        <a:xfrm rot="5400000">
          <a:off x="3766574" y="533649"/>
          <a:ext cx="726475" cy="3886882"/>
        </a:xfrm>
        <a:prstGeom prst="round2SameRect">
          <a:avLst/>
        </a:prstGeom>
        <a:solidFill>
          <a:srgbClr val="BAF2DD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возмещение 10% от объема инвестиций в основные средства  </a:t>
          </a:r>
        </a:p>
      </dsp:txBody>
      <dsp:txXfrm rot="-5400000">
        <a:off x="2186371" y="2149316"/>
        <a:ext cx="3851418" cy="655547"/>
      </dsp:txXfrm>
    </dsp:sp>
    <dsp:sp modelId="{ACE1A487-D793-4846-926D-E4DD6DA79AD3}">
      <dsp:nvSpPr>
        <dsp:cNvPr id="0" name=""/>
        <dsp:cNvSpPr/>
      </dsp:nvSpPr>
      <dsp:spPr>
        <a:xfrm>
          <a:off x="0" y="1695807"/>
          <a:ext cx="2186371" cy="1612728"/>
        </a:xfrm>
        <a:prstGeom prst="roundRect">
          <a:avLst/>
        </a:prstGeom>
        <a:solidFill>
          <a:srgbClr val="01CF6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Инвестиционная субсидия</a:t>
          </a:r>
          <a:endParaRPr lang="ru-RU" sz="1600" kern="1200" dirty="0"/>
        </a:p>
      </dsp:txBody>
      <dsp:txXfrm>
        <a:off x="78727" y="1774534"/>
        <a:ext cx="2028917" cy="1455274"/>
      </dsp:txXfrm>
    </dsp:sp>
    <dsp:sp modelId="{7CC170B5-A573-4C35-8862-D26FBBC37B40}">
      <dsp:nvSpPr>
        <dsp:cNvPr id="0" name=""/>
        <dsp:cNvSpPr/>
      </dsp:nvSpPr>
      <dsp:spPr>
        <a:xfrm rot="5400000">
          <a:off x="3570318" y="2252095"/>
          <a:ext cx="1118988" cy="3886882"/>
        </a:xfrm>
        <a:prstGeom prst="round2SameRect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передача государственного имущества </a:t>
          </a:r>
          <a:r>
            <a:rPr lang="ru-RU" sz="1600" kern="1200" dirty="0" smtClean="0"/>
            <a:t>в безвозмездное пользование с дальнейшей безвозмездной передачей в собственность</a:t>
          </a:r>
          <a:endParaRPr lang="ru-RU" sz="1600" kern="1200" dirty="0" smtClean="0">
            <a:solidFill>
              <a:schemeClr val="tx1"/>
            </a:solidFill>
          </a:endParaRPr>
        </a:p>
      </dsp:txBody>
      <dsp:txXfrm rot="-5400000">
        <a:off x="2186371" y="3690666"/>
        <a:ext cx="3832258" cy="1009740"/>
      </dsp:txXfrm>
    </dsp:sp>
    <dsp:sp modelId="{B2CF80F4-C08C-4F5A-BEA7-25BB62C39181}">
      <dsp:nvSpPr>
        <dsp:cNvPr id="0" name=""/>
        <dsp:cNvSpPr/>
      </dsp:nvSpPr>
      <dsp:spPr>
        <a:xfrm>
          <a:off x="0" y="3389172"/>
          <a:ext cx="2186371" cy="161272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Государственные натурные гранты</a:t>
          </a:r>
          <a:endParaRPr lang="ru-RU" sz="1600" kern="1200" dirty="0"/>
        </a:p>
      </dsp:txBody>
      <dsp:txXfrm>
        <a:off x="78727" y="3467899"/>
        <a:ext cx="2028917" cy="1455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170B5-A573-4C35-8862-D26FBBC37B40}">
      <dsp:nvSpPr>
        <dsp:cNvPr id="0" name=""/>
        <dsp:cNvSpPr/>
      </dsp:nvSpPr>
      <dsp:spPr>
        <a:xfrm rot="5400000">
          <a:off x="3088009" y="-542285"/>
          <a:ext cx="2250654" cy="3965493"/>
        </a:xfrm>
        <a:prstGeom prst="round2SameRect">
          <a:avLst/>
        </a:prstGeom>
        <a:solidFill>
          <a:srgbClr val="00BE5E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396000" rIns="247650" bIns="36000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подписание инвестиционного договора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принцип «одного окна»: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 консультирование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содействие в оказании государственных услуг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сопровождение при реализации проекта</a:t>
          </a:r>
        </a:p>
      </dsp:txBody>
      <dsp:txXfrm rot="-5400000">
        <a:off x="2230590" y="425002"/>
        <a:ext cx="3855625" cy="2030918"/>
      </dsp:txXfrm>
    </dsp:sp>
    <dsp:sp modelId="{B2CF80F4-C08C-4F5A-BEA7-25BB62C39181}">
      <dsp:nvSpPr>
        <dsp:cNvPr id="0" name=""/>
        <dsp:cNvSpPr/>
      </dsp:nvSpPr>
      <dsp:spPr>
        <a:xfrm>
          <a:off x="0" y="661"/>
          <a:ext cx="2230590" cy="2879599"/>
        </a:xfrm>
        <a:prstGeom prst="roundRect">
          <a:avLst/>
        </a:prstGeom>
        <a:solidFill>
          <a:srgbClr val="00BE5E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Взаимодействие с инвестором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88" y="109549"/>
        <a:ext cx="2012814" cy="2661823"/>
      </dsp:txXfrm>
    </dsp:sp>
    <dsp:sp modelId="{2F8F356E-1813-460A-AFA3-CAD4CFF8DC3F}">
      <dsp:nvSpPr>
        <dsp:cNvPr id="0" name=""/>
        <dsp:cNvSpPr/>
      </dsp:nvSpPr>
      <dsp:spPr>
        <a:xfrm rot="5400000">
          <a:off x="3501893" y="1971129"/>
          <a:ext cx="1422887" cy="3965493"/>
        </a:xfrm>
        <a:prstGeom prst="round2SameRect">
          <a:avLst/>
        </a:prstGeom>
        <a:solidFill>
          <a:srgbClr val="698ED0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chemeClr val="tx1"/>
              </a:solidFill>
            </a:rPr>
            <a:t>уполномоченный орган по инвестициям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solidFill>
                <a:schemeClr val="tx1"/>
              </a:solidFill>
            </a:rPr>
            <a:t>инвестиционный совет при Правительстве ПМР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2230590" y="3311892"/>
        <a:ext cx="3896033" cy="1283967"/>
      </dsp:txXfrm>
    </dsp:sp>
    <dsp:sp modelId="{A38A7424-6DD9-47D5-B3FD-929AF11078B9}">
      <dsp:nvSpPr>
        <dsp:cNvPr id="0" name=""/>
        <dsp:cNvSpPr/>
      </dsp:nvSpPr>
      <dsp:spPr>
        <a:xfrm>
          <a:off x="0" y="3017136"/>
          <a:ext cx="2230590" cy="1929161"/>
        </a:xfrm>
        <a:prstGeom prst="roundRect">
          <a:avLst/>
        </a:prstGeom>
        <a:solidFill>
          <a:srgbClr val="698ED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Государственные институты</a:t>
          </a:r>
        </a:p>
      </dsp:txBody>
      <dsp:txXfrm>
        <a:off x="94174" y="3111310"/>
        <a:ext cx="2042242" cy="1740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85E3-227D-46F2-ACFC-5E39EAC13931}">
      <dsp:nvSpPr>
        <dsp:cNvPr id="0" name=""/>
        <dsp:cNvSpPr/>
      </dsp:nvSpPr>
      <dsp:spPr>
        <a:xfrm>
          <a:off x="0" y="0"/>
          <a:ext cx="1701751" cy="4076920"/>
        </a:xfrm>
        <a:prstGeom prst="roundRect">
          <a:avLst>
            <a:gd name="adj" fmla="val 10000"/>
          </a:avLst>
        </a:prstGeom>
        <a:solidFill>
          <a:srgbClr val="01EA81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Инвестор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подача заявки на получение инвестиционных преференций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0" y="1630768"/>
        <a:ext cx="1701751" cy="1630768"/>
      </dsp:txXfrm>
    </dsp:sp>
    <dsp:sp modelId="{852F9B56-E98A-434B-8410-86B27877FCE2}">
      <dsp:nvSpPr>
        <dsp:cNvPr id="0" name=""/>
        <dsp:cNvSpPr/>
      </dsp:nvSpPr>
      <dsp:spPr>
        <a:xfrm rot="10800000" flipV="1">
          <a:off x="161676" y="208862"/>
          <a:ext cx="1378399" cy="1429119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620B77-DA89-447A-8B91-19CD1B98820F}">
      <dsp:nvSpPr>
        <dsp:cNvPr id="0" name=""/>
        <dsp:cNvSpPr/>
      </dsp:nvSpPr>
      <dsp:spPr>
        <a:xfrm>
          <a:off x="1752804" y="0"/>
          <a:ext cx="1701751" cy="4076920"/>
        </a:xfrm>
        <a:prstGeom prst="roundRect">
          <a:avLst>
            <a:gd name="adj" fmla="val 10000"/>
          </a:avLst>
        </a:prstGeom>
        <a:solidFill>
          <a:srgbClr val="01B765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Уполномоченный орган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рассмотрение  заявки и подготовка заключения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752804" y="1630768"/>
        <a:ext cx="1701751" cy="1630768"/>
      </dsp:txXfrm>
    </dsp:sp>
    <dsp:sp modelId="{FA760065-9E4E-4BC9-9619-5CC5F4525184}">
      <dsp:nvSpPr>
        <dsp:cNvPr id="0" name=""/>
        <dsp:cNvSpPr/>
      </dsp:nvSpPr>
      <dsp:spPr>
        <a:xfrm>
          <a:off x="1924872" y="208862"/>
          <a:ext cx="1357614" cy="14291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32346F-2DA1-4065-9464-5B001728008C}">
      <dsp:nvSpPr>
        <dsp:cNvPr id="0" name=""/>
        <dsp:cNvSpPr/>
      </dsp:nvSpPr>
      <dsp:spPr>
        <a:xfrm>
          <a:off x="3505608" y="0"/>
          <a:ext cx="1701751" cy="4076920"/>
        </a:xfrm>
        <a:prstGeom prst="roundRect">
          <a:avLst>
            <a:gd name="adj" fmla="val 10000"/>
          </a:avLst>
        </a:prstGeom>
        <a:solidFill>
          <a:srgbClr val="01A35A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Инвестиционный совет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рассмотрение  заключения и подготовка рекомендаций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505608" y="1630768"/>
        <a:ext cx="1701751" cy="1630768"/>
      </dsp:txXfrm>
    </dsp:sp>
    <dsp:sp modelId="{E2144263-4E46-46C5-888D-22AAC9062B46}">
      <dsp:nvSpPr>
        <dsp:cNvPr id="0" name=""/>
        <dsp:cNvSpPr/>
      </dsp:nvSpPr>
      <dsp:spPr>
        <a:xfrm>
          <a:off x="3677676" y="208862"/>
          <a:ext cx="1357614" cy="142911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E28B7B-99F8-4AE7-89D5-C3317EA72ECF}">
      <dsp:nvSpPr>
        <dsp:cNvPr id="0" name=""/>
        <dsp:cNvSpPr/>
      </dsp:nvSpPr>
      <dsp:spPr>
        <a:xfrm>
          <a:off x="5258412" y="0"/>
          <a:ext cx="1701751" cy="4076920"/>
        </a:xfrm>
        <a:prstGeom prst="roundRect">
          <a:avLst>
            <a:gd name="adj" fmla="val 10000"/>
          </a:avLst>
        </a:prstGeom>
        <a:solidFill>
          <a:srgbClr val="019552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Правительство ПМР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рассмотрение проекта инвестиционного договора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258412" y="1630768"/>
        <a:ext cx="1701751" cy="1630768"/>
      </dsp:txXfrm>
    </dsp:sp>
    <dsp:sp modelId="{18E9E864-6BA4-4E81-901A-32781D109F4E}">
      <dsp:nvSpPr>
        <dsp:cNvPr id="0" name=""/>
        <dsp:cNvSpPr/>
      </dsp:nvSpPr>
      <dsp:spPr>
        <a:xfrm>
          <a:off x="5446717" y="211143"/>
          <a:ext cx="1357614" cy="1408022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5403F0-A585-4AC2-BFEA-01C6940924FD}">
      <dsp:nvSpPr>
        <dsp:cNvPr id="0" name=""/>
        <dsp:cNvSpPr/>
      </dsp:nvSpPr>
      <dsp:spPr>
        <a:xfrm>
          <a:off x="7011216" y="0"/>
          <a:ext cx="1701751" cy="4076920"/>
        </a:xfrm>
        <a:prstGeom prst="roundRect">
          <a:avLst>
            <a:gd name="adj" fmla="val 10000"/>
          </a:avLst>
        </a:prstGeom>
        <a:solidFill>
          <a:srgbClr val="017943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0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Инвестиционный договор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подписание инвестиционного договора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7011216" y="1630768"/>
        <a:ext cx="1701751" cy="1630768"/>
      </dsp:txXfrm>
    </dsp:sp>
    <dsp:sp modelId="{E6E137F7-9B1A-4E77-8B8C-FB0B7B5296E4}">
      <dsp:nvSpPr>
        <dsp:cNvPr id="0" name=""/>
        <dsp:cNvSpPr/>
      </dsp:nvSpPr>
      <dsp:spPr>
        <a:xfrm>
          <a:off x="7183285" y="216899"/>
          <a:ext cx="1357614" cy="141304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3C26C0-AF92-49CA-ABD5-F0461390D531}">
      <dsp:nvSpPr>
        <dsp:cNvPr id="0" name=""/>
        <dsp:cNvSpPr/>
      </dsp:nvSpPr>
      <dsp:spPr>
        <a:xfrm flipV="1">
          <a:off x="4320492" y="3547212"/>
          <a:ext cx="71983" cy="40184"/>
        </a:xfrm>
        <a:prstGeom prst="left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0435"/>
            <a:ext cx="9144000" cy="1317811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47497"/>
            <a:ext cx="39399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9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3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8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903819"/>
            <a:ext cx="7886700" cy="999005"/>
          </a:xfrm>
        </p:spPr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9362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8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7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6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8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9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2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9518"/>
            <a:ext cx="7886700" cy="465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Инвестиционный климат Приднестровья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0"/>
            <a:ext cx="7886700" cy="122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Преимущества Приднестровья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36" y="1519095"/>
            <a:ext cx="4264330" cy="853584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08478" y="1507160"/>
            <a:ext cx="4189862" cy="865519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"/>
          <p:cNvGrpSpPr/>
          <p:nvPr/>
        </p:nvGrpSpPr>
        <p:grpSpPr>
          <a:xfrm>
            <a:off x="232013" y="2470244"/>
            <a:ext cx="4285397" cy="4148919"/>
            <a:chOff x="232013" y="2470244"/>
            <a:chExt cx="4285397" cy="4148919"/>
          </a:xfrm>
        </p:grpSpPr>
        <p:graphicFrame>
          <p:nvGraphicFramePr>
            <p:cNvPr id="10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467184"/>
                </p:ext>
              </p:extLst>
            </p:nvPr>
          </p:nvGraphicFramePr>
          <p:xfrm>
            <a:off x="232013" y="2470244"/>
            <a:ext cx="4285397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272957" y="5117909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ПМР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"/>
          <p:cNvGrpSpPr/>
          <p:nvPr/>
        </p:nvGrpSpPr>
        <p:grpSpPr>
          <a:xfrm>
            <a:off x="4708478" y="2470244"/>
            <a:ext cx="4189862" cy="4148919"/>
            <a:chOff x="4708478" y="2470244"/>
            <a:chExt cx="4189862" cy="4148919"/>
          </a:xfrm>
        </p:grpSpPr>
        <p:graphicFrame>
          <p:nvGraphicFramePr>
            <p:cNvPr id="17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9975243"/>
                </p:ext>
              </p:extLst>
            </p:nvPr>
          </p:nvGraphicFramePr>
          <p:xfrm>
            <a:off x="4708478" y="2470244"/>
            <a:ext cx="4189862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4938460" y="5117909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ПМР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0878" y="1647530"/>
            <a:ext cx="2373445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Теплоэнергия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(долл. США за 1 Гкал)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9893" y="1651724"/>
            <a:ext cx="4067032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Водоснабжение и водоотведение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(долл. США за 1 м</a:t>
            </a:r>
            <a:r>
              <a:rPr lang="ru-RU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36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Преимущества Приднестровья</a:t>
            </a:r>
            <a:endParaRPr lang="ru-RU" sz="32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9820" y="4233901"/>
            <a:ext cx="1685139" cy="1685139"/>
            <a:chOff x="1459940" y="2180223"/>
            <a:chExt cx="1685139" cy="1685139"/>
          </a:xfrm>
        </p:grpSpPr>
        <p:sp>
          <p:nvSpPr>
            <p:cNvPr id="25" name="Овал 24"/>
            <p:cNvSpPr/>
            <p:nvPr/>
          </p:nvSpPr>
          <p:spPr>
            <a:xfrm>
              <a:off x="1459940" y="2180223"/>
              <a:ext cx="1685139" cy="1685139"/>
            </a:xfrm>
            <a:prstGeom prst="ellipse">
              <a:avLst/>
            </a:prstGeom>
            <a:gradFill>
              <a:gsLst>
                <a:gs pos="48000">
                  <a:srgbClr val="FFC000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4">
                    <a:lumMod val="40000"/>
                    <a:lumOff val="6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694079" y="2400059"/>
              <a:ext cx="1244156" cy="1244156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 l="-25000" r="-25000"/>
              </a:stretch>
            </a:blipFill>
            <a:ln w="317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25996" y="4280193"/>
            <a:ext cx="1685139" cy="1685139"/>
            <a:chOff x="7185052" y="2046944"/>
            <a:chExt cx="1685139" cy="1685139"/>
          </a:xfrm>
        </p:grpSpPr>
        <p:sp>
          <p:nvSpPr>
            <p:cNvPr id="28" name="Овал 27"/>
            <p:cNvSpPr/>
            <p:nvPr/>
          </p:nvSpPr>
          <p:spPr>
            <a:xfrm>
              <a:off x="7185052" y="2046944"/>
              <a:ext cx="1685139" cy="1685139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405543" y="2267435"/>
              <a:ext cx="1244156" cy="124415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17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814159" y="1774162"/>
            <a:ext cx="7480699" cy="1633488"/>
          </a:xfrm>
          <a:prstGeom prst="roundRect">
            <a:avLst/>
          </a:prstGeom>
          <a:solidFill>
            <a:srgbClr val="F5F5F5"/>
          </a:solidFill>
          <a:ln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642" y="1858785"/>
            <a:ext cx="57870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/>
              <a:t>Преференциальный режим ввоза приднестровских товаров в страны Европейского Союза и в Российскую </a:t>
            </a:r>
            <a:r>
              <a:rPr lang="ru-RU" dirty="0" smtClean="0"/>
              <a:t>Федерацию – нулевая ставка ввозной таможенной пошлины в стране–импортере в отношении приднестровской продукции.</a:t>
            </a:r>
          </a:p>
          <a:p>
            <a:pPr lvl="0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732338" y="4334639"/>
            <a:ext cx="1630693" cy="1630693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8912" y="4548006"/>
            <a:ext cx="1203958" cy="120395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973360" y="1922426"/>
            <a:ext cx="1336960" cy="1336960"/>
            <a:chOff x="205569" y="2964104"/>
            <a:chExt cx="2214133" cy="2214133"/>
          </a:xfrm>
        </p:grpSpPr>
        <p:sp>
          <p:nvSpPr>
            <p:cNvPr id="41" name="Овал 40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50" y="4500684"/>
            <a:ext cx="1326520" cy="13265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99" y="4548006"/>
            <a:ext cx="1326520" cy="1326520"/>
          </a:xfrm>
          <a:prstGeom prst="rect">
            <a:avLst/>
          </a:prstGeom>
        </p:spPr>
      </p:pic>
      <p:sp>
        <p:nvSpPr>
          <p:cNvPr id="53" name="Дуга 52"/>
          <p:cNvSpPr/>
          <p:nvPr/>
        </p:nvSpPr>
        <p:spPr>
          <a:xfrm rot="19011612">
            <a:off x="1581921" y="4282457"/>
            <a:ext cx="2306472" cy="2306472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2588388" flipH="1">
            <a:off x="5141279" y="4351037"/>
            <a:ext cx="2306472" cy="2306472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561668" flipH="1">
            <a:off x="5170028" y="3825167"/>
            <a:ext cx="2248975" cy="2263928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8032217">
            <a:off x="1610671" y="3859425"/>
            <a:ext cx="2248975" cy="2263928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2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86189" y="2055177"/>
            <a:ext cx="3875964" cy="3875964"/>
          </a:xfrm>
          <a:prstGeom prst="roundRect">
            <a:avLst/>
          </a:prstGeom>
          <a:gradFill>
            <a:gsLst>
              <a:gs pos="0">
                <a:srgbClr val="BAF2DD"/>
              </a:gs>
              <a:gs pos="39000">
                <a:srgbClr val="00BE5E"/>
              </a:gs>
              <a:gs pos="78000">
                <a:srgbClr val="74E2BB"/>
              </a:gs>
              <a:gs pos="100000">
                <a:srgbClr val="13C570"/>
              </a:gs>
            </a:gsLst>
            <a:lin ang="7800000" scaled="0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9881" y="2288869"/>
            <a:ext cx="3408580" cy="3408580"/>
          </a:xfrm>
          <a:prstGeom prst="roundRect">
            <a:avLst/>
          </a:prstGeom>
          <a:solidFill>
            <a:srgbClr val="F5F5F5"/>
          </a:solidFill>
          <a:ln>
            <a:solidFill>
              <a:schemeClr val="tx1"/>
            </a:solidFill>
          </a:ln>
          <a:effectLst>
            <a:innerShdw blurRad="495300" dist="215900" dir="189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Сертификация приднестровской продукции</a:t>
            </a:r>
            <a:endParaRPr lang="ru-RU" sz="3200" dirty="0"/>
          </a:p>
        </p:txBody>
      </p: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4260026" y="2110443"/>
            <a:ext cx="4488189" cy="3820697"/>
            <a:chOff x="2071669" y="3500434"/>
            <a:chExt cx="4786347" cy="26432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Группа 17"/>
            <p:cNvGrpSpPr>
              <a:grpSpLocks/>
            </p:cNvGrpSpPr>
            <p:nvPr/>
          </p:nvGrpSpPr>
          <p:grpSpPr bwMode="auto">
            <a:xfrm>
              <a:off x="2071669" y="3500434"/>
              <a:ext cx="4786347" cy="1928824"/>
              <a:chOff x="2071669" y="3500438"/>
              <a:chExt cx="4786347" cy="1928826"/>
            </a:xfrm>
          </p:grpSpPr>
          <p:grpSp>
            <p:nvGrpSpPr>
              <p:cNvPr id="5" name="Группа 15"/>
              <p:cNvGrpSpPr>
                <a:grpSpLocks/>
              </p:cNvGrpSpPr>
              <p:nvPr/>
            </p:nvGrpSpPr>
            <p:grpSpPr bwMode="auto">
              <a:xfrm>
                <a:off x="2071669" y="3500438"/>
                <a:ext cx="4786347" cy="1214445"/>
                <a:chOff x="2071669" y="3500438"/>
                <a:chExt cx="4786347" cy="1214445"/>
              </a:xfrm>
            </p:grpSpPr>
            <p:sp>
              <p:nvSpPr>
                <p:cNvPr id="20" name="Пятиугольник 19"/>
                <p:cNvSpPr/>
                <p:nvPr/>
              </p:nvSpPr>
              <p:spPr bwMode="auto">
                <a:xfrm>
                  <a:off x="2071669" y="3500438"/>
                  <a:ext cx="4786347" cy="500065"/>
                </a:xfrm>
                <a:prstGeom prst="homePlate">
                  <a:avLst/>
                </a:prstGeom>
                <a:solidFill>
                  <a:srgbClr val="00BE5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44000" rIns="0" bIns="144000" anchor="ctr"/>
                <a:lstStyle/>
                <a:p>
                  <a:pPr>
                    <a:defRPr/>
                  </a:pPr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Сертификат </a:t>
                  </a:r>
                  <a:r>
                    <a:rPr lang="ru-RU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происхождения </a:t>
                  </a:r>
                  <a:endPara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defRPr/>
                  </a:pPr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(</a:t>
                  </a:r>
                  <a:r>
                    <a:rPr 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EUR</a:t>
                  </a:r>
                  <a:r>
                    <a:rPr lang="ru-RU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.1, СТ-1)</a:t>
                  </a:r>
                </a:p>
              </p:txBody>
            </p:sp>
            <p:sp>
              <p:nvSpPr>
                <p:cNvPr id="18" name="Пятиугольник 17"/>
                <p:cNvSpPr/>
                <p:nvPr/>
              </p:nvSpPr>
              <p:spPr bwMode="auto">
                <a:xfrm>
                  <a:off x="2071669" y="4214818"/>
                  <a:ext cx="4143404" cy="500065"/>
                </a:xfrm>
                <a:prstGeom prst="homePlate">
                  <a:avLst/>
                </a:prstGeom>
                <a:solidFill>
                  <a:srgbClr val="00BE5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44000" rIns="0" bIns="144000" anchor="ctr"/>
                <a:lstStyle/>
                <a:p>
                  <a:pPr>
                    <a:defRPr/>
                  </a:pPr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Сертификат </a:t>
                  </a:r>
                  <a:r>
                    <a:rPr lang="ru-RU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соответствия</a:t>
                  </a:r>
                </a:p>
              </p:txBody>
            </p:sp>
          </p:grpSp>
          <p:sp>
            <p:nvSpPr>
              <p:cNvPr id="14" name="Пятиугольник 13"/>
              <p:cNvSpPr/>
              <p:nvPr/>
            </p:nvSpPr>
            <p:spPr bwMode="auto">
              <a:xfrm>
                <a:off x="2071669" y="4929198"/>
                <a:ext cx="3857652" cy="500066"/>
              </a:xfrm>
              <a:prstGeom prst="homePlate">
                <a:avLst/>
              </a:prstGeom>
              <a:solidFill>
                <a:srgbClr val="00BE5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44000" rIns="0" bIns="144000" anchor="ctr"/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Ветеринарный сертификат</a:t>
                </a:r>
              </a:p>
            </p:txBody>
          </p:sp>
        </p:grpSp>
        <p:sp>
          <p:nvSpPr>
            <p:cNvPr id="8" name="Пятиугольник 7"/>
            <p:cNvSpPr/>
            <p:nvPr/>
          </p:nvSpPr>
          <p:spPr>
            <a:xfrm>
              <a:off x="2071669" y="5643578"/>
              <a:ext cx="3429024" cy="500065"/>
            </a:xfrm>
            <a:prstGeom prst="homePlate">
              <a:avLst/>
            </a:prstGeom>
            <a:solidFill>
              <a:srgbClr val="00BE5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144000" anchor="ctr"/>
            <a:lstStyle/>
            <a:p>
              <a:pPr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Фитосанитарный</a:t>
              </a:r>
            </a:p>
            <a:p>
              <a:pPr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сертификат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5"/>
          <p:cNvGrpSpPr/>
          <p:nvPr/>
        </p:nvGrpSpPr>
        <p:grpSpPr>
          <a:xfrm rot="402104">
            <a:off x="374691" y="2254188"/>
            <a:ext cx="3612149" cy="3442009"/>
            <a:chOff x="938284" y="2309455"/>
            <a:chExt cx="3612149" cy="34420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84" y="2309455"/>
              <a:ext cx="3227696" cy="322769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1936">
              <a:off x="1114864" y="2380893"/>
              <a:ext cx="3227696" cy="322769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9385">
              <a:off x="1322737" y="2523768"/>
              <a:ext cx="3227696" cy="322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8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Блокчейн</a:t>
            </a:r>
            <a:r>
              <a:rPr lang="ru-RU" sz="3200" dirty="0" smtClean="0"/>
              <a:t> технологии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4338" y="3412449"/>
            <a:ext cx="3155324" cy="463640"/>
          </a:xfrm>
          <a:prstGeom prst="roundRect">
            <a:avLst/>
          </a:prstGeom>
          <a:solidFill>
            <a:srgbClr val="F5F5F5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501442" y="4332883"/>
            <a:ext cx="2141116" cy="2352270"/>
            <a:chOff x="628650" y="4405453"/>
            <a:chExt cx="2141116" cy="235227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9" name="Рисунок 28" descr="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4405453"/>
              <a:ext cx="2141116" cy="1397662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8" name="Рисунок 7" descr="флаг китая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" y="5472754"/>
              <a:ext cx="2139495" cy="1284969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680148" y="4332883"/>
            <a:ext cx="2086378" cy="2372858"/>
            <a:chOff x="680148" y="4405453"/>
            <a:chExt cx="2086378" cy="2372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5362" name="Picture 2" descr="http://gov-pmr.org/content/messages/images/2018/0426/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148" y="4405453"/>
              <a:ext cx="2086378" cy="1446987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12" name="Рисунок 11" descr="флаг польши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48" y="5472754"/>
              <a:ext cx="2086378" cy="1305557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6374231" y="4332883"/>
            <a:ext cx="2088000" cy="2366064"/>
            <a:chOff x="6374231" y="4405453"/>
            <a:chExt cx="2088000" cy="23660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 descr="img175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4231" y="4405453"/>
              <a:ext cx="2088000" cy="1263599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23" name="Рисунок 22" descr="флаг австрии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4231" y="5472755"/>
              <a:ext cx="2088000" cy="1298762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369783" y="1508002"/>
            <a:ext cx="8439685" cy="1685139"/>
            <a:chOff x="369783" y="1622302"/>
            <a:chExt cx="8439685" cy="1685139"/>
          </a:xfrm>
        </p:grpSpPr>
        <p:sp>
          <p:nvSpPr>
            <p:cNvPr id="34" name="Овал 33"/>
            <p:cNvSpPr/>
            <p:nvPr/>
          </p:nvSpPr>
          <p:spPr>
            <a:xfrm>
              <a:off x="369783" y="1633867"/>
              <a:ext cx="1630693" cy="163069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75753" y="1814437"/>
              <a:ext cx="1244156" cy="1244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7" y="1791141"/>
              <a:ext cx="1316147" cy="131614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2231246" y="1622302"/>
              <a:ext cx="6578222" cy="1685139"/>
            </a:xfrm>
            <a:prstGeom prst="roundRect">
              <a:avLst/>
            </a:prstGeom>
            <a:solidFill>
              <a:srgbClr val="00BF5C"/>
            </a:solidFill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Приднестровье – одно из первых государств, осуществивших имплементацию законодательства </a:t>
              </a:r>
              <a:endPara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области </a:t>
              </a:r>
              <a:r>
                <a:rPr lang="ru-RU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блокчейн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-технологий</a:t>
              </a:r>
            </a:p>
            <a:p>
              <a:pPr algn="ctr">
                <a:defRPr/>
              </a:pP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6" name="Соединительная линия уступом 35"/>
          <p:cNvCxnSpPr>
            <a:stCxn id="11" idx="3"/>
            <a:endCxn id="24" idx="0"/>
          </p:cNvCxnSpPr>
          <p:nvPr/>
        </p:nvCxnSpPr>
        <p:spPr>
          <a:xfrm>
            <a:off x="6149662" y="3644269"/>
            <a:ext cx="1268569" cy="68861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1" idx="2"/>
            <a:endCxn id="29" idx="0"/>
          </p:cNvCxnSpPr>
          <p:nvPr/>
        </p:nvCxnSpPr>
        <p:spPr>
          <a:xfrm>
            <a:off x="4572000" y="3876089"/>
            <a:ext cx="0" cy="45679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1" idx="1"/>
            <a:endCxn id="15362" idx="0"/>
          </p:cNvCxnSpPr>
          <p:nvPr/>
        </p:nvCxnSpPr>
        <p:spPr>
          <a:xfrm rot="10800000" flipV="1">
            <a:off x="1723338" y="3644269"/>
            <a:ext cx="1271001" cy="68861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1" y="2554928"/>
            <a:ext cx="8413185" cy="3969966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178">
            <a:off x="2159208" y="2205270"/>
            <a:ext cx="5368617" cy="5524259"/>
          </a:xfrm>
          <a:prstGeom prst="rect">
            <a:avLst/>
          </a:prstGeom>
          <a:effectLst>
            <a:outerShdw blurRad="177800" dist="762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063" y="245660"/>
            <a:ext cx="9294125" cy="10462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/>
              <a:t>Закон Приднестровской Молдавской Республики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900" b="1" dirty="0" smtClean="0"/>
              <a:t>«</a:t>
            </a:r>
            <a:r>
              <a:rPr lang="ru-RU" sz="1900" b="1" dirty="0"/>
              <a:t>О </a:t>
            </a:r>
            <a:r>
              <a:rPr lang="ru-RU" sz="1900" b="1" dirty="0" smtClean="0"/>
              <a:t>ГОСУДАРСТ</a:t>
            </a:r>
            <a:r>
              <a:rPr lang="ru-RU" sz="1900" b="1" dirty="0"/>
              <a:t>В</a:t>
            </a:r>
            <a:r>
              <a:rPr lang="ru-RU" sz="1900" b="1" dirty="0" smtClean="0"/>
              <a:t>ЕННОЙ </a:t>
            </a:r>
            <a:r>
              <a:rPr lang="ru-RU" sz="1900" b="1" dirty="0"/>
              <a:t>ПОДДЕРЖКЕ </a:t>
            </a:r>
            <a:r>
              <a:rPr lang="ru-RU" sz="1900" b="1" dirty="0" smtClean="0"/>
              <a:t>ИНВЕСТИЦИОННОЙ ДЕЯТЕЛЬНОСТИ</a:t>
            </a:r>
            <a:r>
              <a:rPr lang="ru-RU" sz="1900" b="1" dirty="0"/>
              <a:t>»</a:t>
            </a:r>
            <a:br>
              <a:rPr lang="ru-RU" sz="1900" b="1" dirty="0"/>
            </a:br>
            <a:endParaRPr lang="ru-RU" sz="19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2025" y="4667535"/>
            <a:ext cx="1651366" cy="763888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Привлечение капитала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40987" y="4135273"/>
            <a:ext cx="1591592" cy="763888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Создание новых рабочих мест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90175" y="3318816"/>
            <a:ext cx="1552923" cy="830299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Увеличение доходов населения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00694" y="2494656"/>
            <a:ext cx="1808992" cy="824160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90" dirty="0" smtClean="0">
                <a:solidFill>
                  <a:schemeClr val="tx1"/>
                </a:solidFill>
              </a:rPr>
              <a:t>Рост потребительского спроса</a:t>
            </a:r>
            <a:endParaRPr lang="ru-RU" sz="1600" spc="-9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09686" y="1635042"/>
            <a:ext cx="1493770" cy="763888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Рост ВВП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2025" y="2194898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разработки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3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6776" y="3671246"/>
            <a:ext cx="3638243" cy="777924"/>
          </a:xfrm>
          <a:prstGeom prst="roundRect">
            <a:avLst/>
          </a:prstGeom>
          <a:solidFill>
            <a:srgbClr val="00BE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Закона: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54677"/>
              </p:ext>
            </p:extLst>
          </p:nvPr>
        </p:nvGraphicFramePr>
        <p:xfrm>
          <a:off x="4080679" y="1792429"/>
          <a:ext cx="5561463" cy="494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H="1">
            <a:off x="4367284" y="4694830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367284" y="5788926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367284" y="3427863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67284" y="2295099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67284" y="2292824"/>
            <a:ext cx="0" cy="349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3"/>
          </p:cNvCxnSpPr>
          <p:nvPr/>
        </p:nvCxnSpPr>
        <p:spPr>
          <a:xfrm flipV="1">
            <a:off x="3835019" y="4053385"/>
            <a:ext cx="532265" cy="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75063" y="245660"/>
            <a:ext cx="9294125" cy="10462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/>
              <a:t>Закон Приднестровской Молдавской Республики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900" b="1" dirty="0" smtClean="0"/>
              <a:t>«</a:t>
            </a:r>
            <a:r>
              <a:rPr lang="ru-RU" sz="1900" b="1" dirty="0"/>
              <a:t>О </a:t>
            </a:r>
            <a:r>
              <a:rPr lang="ru-RU" sz="1900" b="1" dirty="0" smtClean="0"/>
              <a:t>ГОСУДАРСТВЕННОЙ </a:t>
            </a:r>
            <a:r>
              <a:rPr lang="ru-RU" sz="1900" b="1" dirty="0"/>
              <a:t>ПОДДЕРЖКЕ </a:t>
            </a:r>
            <a:r>
              <a:rPr lang="ru-RU" sz="1900" b="1" dirty="0" smtClean="0"/>
              <a:t>ИНВЕСТИЦИОННОЙ ДЕЯТЕЛЬНОСТИ</a:t>
            </a:r>
            <a:r>
              <a:rPr lang="ru-RU" sz="1900" b="1" dirty="0"/>
              <a:t>»</a:t>
            </a:r>
            <a:br>
              <a:rPr lang="ru-RU" sz="1900" b="1" dirty="0"/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5533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Государственная поддержка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826778"/>
              </p:ext>
            </p:extLst>
          </p:nvPr>
        </p:nvGraphicFramePr>
        <p:xfrm>
          <a:off x="457200" y="1598921"/>
          <a:ext cx="8229600" cy="500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4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578202" y="2105894"/>
            <a:ext cx="3985146" cy="3985146"/>
          </a:xfrm>
          <a:prstGeom prst="ellipse">
            <a:avLst/>
          </a:prstGeom>
          <a:noFill/>
          <a:ln w="38100">
            <a:solidFill>
              <a:srgbClr val="698ED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Государственные гарантии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5274" y="1517624"/>
            <a:ext cx="8893449" cy="5072339"/>
            <a:chOff x="125274" y="1780835"/>
            <a:chExt cx="8893449" cy="44774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73894" y="1780835"/>
              <a:ext cx="3211428" cy="103723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dirty="0">
                  <a:solidFill>
                    <a:schemeClr val="tx1"/>
                  </a:solidFill>
                </a:rPr>
                <a:t>Правовая защита деятельности </a:t>
              </a:r>
              <a:r>
                <a:rPr lang="ru-RU" sz="1900" dirty="0" smtClean="0">
                  <a:solidFill>
                    <a:schemeClr val="tx1"/>
                  </a:solidFill>
                </a:rPr>
                <a:t>инвесторов</a:t>
              </a:r>
              <a:endParaRPr lang="ru-RU" sz="1900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807295" y="3336026"/>
              <a:ext cx="3211428" cy="1037231"/>
            </a:xfrm>
            <a:prstGeom prst="roundRect">
              <a:avLst/>
            </a:prstGeom>
            <a:solidFill>
              <a:srgbClr val="698ED0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dirty="0" smtClean="0">
                  <a:solidFill>
                    <a:schemeClr val="tx1"/>
                  </a:solidFill>
                </a:rPr>
                <a:t>Гарантии </a:t>
              </a:r>
              <a:endParaRPr lang="en-US" sz="1900" dirty="0" smtClean="0">
                <a:solidFill>
                  <a:schemeClr val="tx1"/>
                </a:solidFill>
              </a:endParaRPr>
            </a:p>
            <a:p>
              <a:pPr lvl="0" algn="ctr"/>
              <a:r>
                <a:rPr lang="ru-RU" sz="1900" dirty="0" smtClean="0">
                  <a:solidFill>
                    <a:schemeClr val="tx1"/>
                  </a:solidFill>
                </a:rPr>
                <a:t>использования доходов от инвестиционной деятельности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25274" y="3336026"/>
              <a:ext cx="3211428" cy="1037231"/>
            </a:xfrm>
            <a:prstGeom prst="roundRect">
              <a:avLst/>
            </a:prstGeom>
            <a:solidFill>
              <a:srgbClr val="00BE5E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dirty="0" smtClean="0">
                  <a:solidFill>
                    <a:schemeClr val="tx1"/>
                  </a:solidFill>
                </a:rPr>
                <a:t>Гарантии стабильности преференций при изменении законодательства</a:t>
              </a:r>
              <a:endParaRPr lang="ru-RU" sz="19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303922" y="5221004"/>
              <a:ext cx="3211428" cy="1037231"/>
            </a:xfrm>
            <a:prstGeom prst="round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Особый порядок 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ведения </a:t>
              </a:r>
            </a:p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бухгалтерского учета 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и финансовой отчетности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26199" y="5221004"/>
              <a:ext cx="3211428" cy="1037231"/>
            </a:xfrm>
            <a:prstGeom prst="roundRect">
              <a:avLst/>
            </a:prstGeom>
            <a:solidFill>
              <a:srgbClr val="9DC3E6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dirty="0" smtClean="0">
                  <a:solidFill>
                    <a:schemeClr val="tx1"/>
                  </a:solidFill>
                </a:rPr>
                <a:t>Гласность деятельности </a:t>
              </a:r>
              <a:r>
                <a:rPr lang="ru-RU" sz="1900" dirty="0">
                  <a:solidFill>
                    <a:schemeClr val="tx1"/>
                  </a:solidFill>
                </a:rPr>
                <a:t>органов </a:t>
              </a:r>
              <a:r>
                <a:rPr lang="ru-RU" sz="1900" dirty="0" smtClean="0">
                  <a:solidFill>
                    <a:schemeClr val="tx1"/>
                  </a:solidFill>
                </a:rPr>
                <a:t>государственной власти</a:t>
              </a:r>
              <a:endParaRPr lang="ru-RU" sz="1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3463708" y="2991400"/>
            <a:ext cx="2214133" cy="2214133"/>
          </a:xfrm>
          <a:prstGeom prst="ellipse">
            <a:avLst/>
          </a:prstGeom>
          <a:gradFill>
            <a:gsLst>
              <a:gs pos="57000">
                <a:srgbClr val="698ED0"/>
              </a:gs>
              <a:gs pos="0">
                <a:srgbClr val="DAFAED"/>
              </a:gs>
              <a:gs pos="100000">
                <a:srgbClr val="DAFAED"/>
              </a:gs>
              <a:gs pos="65000">
                <a:srgbClr val="698ED0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03931" y="3218063"/>
            <a:ext cx="1733685" cy="1733685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89" y="3172886"/>
            <a:ext cx="1824038" cy="1824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>
            <a:off x="-714368" y="1992791"/>
            <a:ext cx="4035804" cy="4035804"/>
          </a:xfrm>
          <a:prstGeom prst="arc">
            <a:avLst>
              <a:gd name="adj1" fmla="val 13742389"/>
              <a:gd name="adj2" fmla="val 7860062"/>
            </a:avLst>
          </a:prstGeom>
          <a:ln w="38100">
            <a:solidFill>
              <a:srgbClr val="698ED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Гарантии стабильности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5197" y="1869073"/>
            <a:ext cx="5615189" cy="1854558"/>
          </a:xfrm>
          <a:prstGeom prst="roundRect">
            <a:avLst/>
          </a:prstGeom>
          <a:solidFill>
            <a:srgbClr val="01B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Гарантии стабильности при изменении законодательства</a:t>
            </a:r>
            <a:r>
              <a:rPr lang="ru-RU" dirty="0" smtClean="0">
                <a:solidFill>
                  <a:schemeClr val="tx1"/>
                </a:solidFill>
              </a:rPr>
              <a:t> - обязательство государства не ухудшать для инвестора условия ведения бизнеса  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73050" y="4146487"/>
            <a:ext cx="5615189" cy="1854558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Разрешение споров в судах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Приднестровья, в иностранных судах и судах международной юрисдикции, определяемых сторонами договора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9169" y="2834452"/>
            <a:ext cx="2214133" cy="2214133"/>
          </a:xfrm>
          <a:prstGeom prst="ellipse">
            <a:avLst/>
          </a:prstGeom>
          <a:gradFill>
            <a:gsLst>
              <a:gs pos="57000">
                <a:srgbClr val="698ED0"/>
              </a:gs>
              <a:gs pos="0">
                <a:srgbClr val="DAFAED"/>
              </a:gs>
              <a:gs pos="100000">
                <a:srgbClr val="DAFAED"/>
              </a:gs>
              <a:gs pos="65000">
                <a:srgbClr val="698ED0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9392" y="3061115"/>
            <a:ext cx="1733685" cy="1733685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5" y="3029499"/>
            <a:ext cx="1824038" cy="1824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stCxn id="17" idx="6"/>
            <a:endCxn id="19" idx="1"/>
          </p:cNvCxnSpPr>
          <p:nvPr/>
        </p:nvCxnSpPr>
        <p:spPr>
          <a:xfrm>
            <a:off x="2419702" y="4071171"/>
            <a:ext cx="432680" cy="494"/>
          </a:xfrm>
          <a:prstGeom prst="line">
            <a:avLst/>
          </a:prstGeom>
          <a:ln w="28575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7" idx="0"/>
          </p:cNvCxnSpPr>
          <p:nvPr/>
        </p:nvCxnSpPr>
        <p:spPr>
          <a:xfrm rot="5400000" flipH="1" flipV="1">
            <a:off x="1780989" y="1892711"/>
            <a:ext cx="603041" cy="1539746"/>
          </a:xfrm>
          <a:prstGeom prst="bentConnector2">
            <a:avLst/>
          </a:prstGeom>
          <a:ln w="28575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7" idx="4"/>
          </p:cNvCxnSpPr>
          <p:nvPr/>
        </p:nvCxnSpPr>
        <p:spPr>
          <a:xfrm rot="16200000" flipH="1">
            <a:off x="1737358" y="4753514"/>
            <a:ext cx="690300" cy="1539745"/>
          </a:xfrm>
          <a:prstGeom prst="bentConnector2">
            <a:avLst/>
          </a:prstGeom>
          <a:ln w="28575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Инвестиционные преференции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205569" y="2964104"/>
            <a:ext cx="2214133" cy="2214133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5792" y="3190767"/>
            <a:ext cx="1733685" cy="173368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760472"/>
              </p:ext>
            </p:extLst>
          </p:nvPr>
        </p:nvGraphicFramePr>
        <p:xfrm>
          <a:off x="2852382" y="1569493"/>
          <a:ext cx="6073254" cy="500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Общая информация о Приднестровье</a:t>
            </a:r>
            <a:endParaRPr lang="ru-RU" sz="3200" dirty="0"/>
          </a:p>
        </p:txBody>
      </p:sp>
      <p:pic>
        <p:nvPicPr>
          <p:cNvPr id="4" name="Рисунок 3" descr="regnum_picture_147949863938617_no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87" y="1530595"/>
            <a:ext cx="3321713" cy="5069717"/>
          </a:xfrm>
          <a:prstGeom prst="rect">
            <a:avLst/>
          </a:prstGeom>
          <a:noFill/>
          <a:ln>
            <a:noFill/>
          </a:ln>
          <a:effectLst>
            <a:outerShdw blurRad="266700" dist="101600" dir="9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" y="3147724"/>
            <a:ext cx="1121761" cy="8413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4" y="2338482"/>
            <a:ext cx="646123" cy="6461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6" y="1490436"/>
            <a:ext cx="699521" cy="699521"/>
          </a:xfrm>
          <a:prstGeom prst="rect">
            <a:avLst/>
          </a:prstGeom>
        </p:spPr>
      </p:pic>
      <p:pic>
        <p:nvPicPr>
          <p:cNvPr id="38" name="Рисунок 55" descr="полит структур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3" y="4809254"/>
            <a:ext cx="785820" cy="7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28" descr="админ центр 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4" y="5742055"/>
            <a:ext cx="513218" cy="6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87114" y="4012970"/>
            <a:ext cx="590843" cy="6771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1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ВС</a:t>
            </a:r>
            <a:endParaRPr lang="ru-RU" sz="19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2363" y="1463038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2363" y="2293978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2363" y="3137423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2363" y="3975487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2362" y="4841362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2361" y="5684813"/>
            <a:ext cx="5406381" cy="1087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80506" y="1519774"/>
            <a:ext cx="1463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ПЛОЩАДЬ</a:t>
            </a:r>
          </a:p>
          <a:p>
            <a:pPr algn="ctr"/>
            <a:r>
              <a:rPr lang="ru-RU" b="1" dirty="0" smtClean="0"/>
              <a:t>4 163,0 </a:t>
            </a:r>
            <a:r>
              <a:rPr lang="ru-RU" b="1" dirty="0" smtClean="0"/>
              <a:t>к</a:t>
            </a:r>
            <a:r>
              <a:rPr lang="ru-RU" b="1" dirty="0" smtClean="0">
                <a:cs typeface="Times New Roman" pitchFamily="18" charset="0"/>
              </a:rPr>
              <a:t>м</a:t>
            </a:r>
            <a:r>
              <a:rPr lang="ru-RU" b="1" baseline="30000" dirty="0" smtClean="0">
                <a:cs typeface="Times New Roman" pitchFamily="18" charset="0"/>
              </a:rPr>
              <a:t>2</a:t>
            </a:r>
            <a:endParaRPr lang="ru-RU" b="1" dirty="0"/>
          </a:p>
        </p:txBody>
      </p:sp>
      <p:cxnSp>
        <p:nvCxnSpPr>
          <p:cNvPr id="51" name="Прямая соединительная линия 50"/>
          <p:cNvCxnSpPr>
            <a:stCxn id="48" idx="1"/>
            <a:endCxn id="48" idx="3"/>
          </p:cNvCxnSpPr>
          <p:nvPr/>
        </p:nvCxnSpPr>
        <p:spPr>
          <a:xfrm>
            <a:off x="2480506" y="1842940"/>
            <a:ext cx="1463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163111" y="2338274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СТОЛИЦА</a:t>
            </a:r>
          </a:p>
          <a:p>
            <a:pPr algn="ctr"/>
            <a:r>
              <a:rPr lang="ru-RU" b="1" dirty="0" smtClean="0"/>
              <a:t>город Тирасполь</a:t>
            </a:r>
            <a:endParaRPr lang="ru-RU" b="1" dirty="0"/>
          </a:p>
        </p:txBody>
      </p:sp>
      <p:cxnSp>
        <p:nvCxnSpPr>
          <p:cNvPr id="56" name="Прямая соединительная линия 55"/>
          <p:cNvCxnSpPr>
            <a:stCxn id="55" idx="1"/>
            <a:endCxn id="55" idx="3"/>
          </p:cNvCxnSpPr>
          <p:nvPr/>
        </p:nvCxnSpPr>
        <p:spPr>
          <a:xfrm>
            <a:off x="2163111" y="2661440"/>
            <a:ext cx="2098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36472" y="3187343"/>
            <a:ext cx="235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НАСЕЛЕНИЕ</a:t>
            </a:r>
          </a:p>
          <a:p>
            <a:pPr algn="ctr"/>
            <a:r>
              <a:rPr lang="ru-RU" b="1" dirty="0" smtClean="0"/>
              <a:t>468,9 тыс. человек</a:t>
            </a:r>
            <a:endParaRPr lang="ru-RU" b="1" dirty="0"/>
          </a:p>
        </p:txBody>
      </p:sp>
      <p:cxnSp>
        <p:nvCxnSpPr>
          <p:cNvPr id="58" name="Прямая соединительная линия 57"/>
          <p:cNvCxnSpPr>
            <a:stCxn id="57" idx="1"/>
            <a:endCxn id="57" idx="3"/>
          </p:cNvCxnSpPr>
          <p:nvPr/>
        </p:nvCxnSpPr>
        <p:spPr>
          <a:xfrm>
            <a:off x="2036472" y="3510509"/>
            <a:ext cx="2351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83674" y="4025407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ОФИЦИАЛЬНЫЕ ЯЗЫКИ</a:t>
            </a:r>
          </a:p>
          <a:p>
            <a:pPr algn="ctr"/>
            <a:r>
              <a:rPr lang="ru-RU" b="1" dirty="0"/>
              <a:t>р</a:t>
            </a:r>
            <a:r>
              <a:rPr lang="ru-RU" b="1" dirty="0" smtClean="0"/>
              <a:t>усский, украинский, молдавский</a:t>
            </a:r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83674" y="4334925"/>
            <a:ext cx="4057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82820" y="4899385"/>
            <a:ext cx="325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ФОРМА ПРАВЛЕНИЯ</a:t>
            </a:r>
          </a:p>
          <a:p>
            <a:pPr algn="ctr"/>
            <a:r>
              <a:rPr lang="ru-RU" b="1" dirty="0" smtClean="0"/>
              <a:t>Президентская республика</a:t>
            </a:r>
            <a:endParaRPr lang="ru-RU" b="1" dirty="0"/>
          </a:p>
        </p:txBody>
      </p:sp>
      <p:cxnSp>
        <p:nvCxnSpPr>
          <p:cNvPr id="62" name="Прямая соединительная линия 61"/>
          <p:cNvCxnSpPr>
            <a:stCxn id="61" idx="1"/>
            <a:endCxn id="61" idx="3"/>
          </p:cNvCxnSpPr>
          <p:nvPr/>
        </p:nvCxnSpPr>
        <p:spPr>
          <a:xfrm>
            <a:off x="1582820" y="5222551"/>
            <a:ext cx="3259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94337" y="5703233"/>
            <a:ext cx="463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АДМИНИСТРАТИВНЫЕ ЦЕНТРЫ</a:t>
            </a:r>
          </a:p>
          <a:p>
            <a:pPr algn="ctr"/>
            <a:r>
              <a:rPr lang="ru-RU" sz="1600" b="1" dirty="0" smtClean="0"/>
              <a:t>г. Тирасполь, г. Бендеры, </a:t>
            </a:r>
          </a:p>
          <a:p>
            <a:pPr algn="ctr"/>
            <a:r>
              <a:rPr lang="ru-RU" sz="1600" b="1" dirty="0" smtClean="0"/>
              <a:t>г. Григориополь, г. Дубоссары, г. Каменка, </a:t>
            </a:r>
          </a:p>
          <a:p>
            <a:pPr algn="ctr"/>
            <a:r>
              <a:rPr lang="ru-RU" sz="1600" b="1" dirty="0" smtClean="0"/>
              <a:t>г. Рыбница, г. </a:t>
            </a:r>
            <a:r>
              <a:rPr lang="ru-RU" sz="1600" b="1" dirty="0" err="1" smtClean="0"/>
              <a:t>Слободзея</a:t>
            </a:r>
            <a:endParaRPr lang="ru-RU" sz="1600" b="1" dirty="0" smtClean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257485" y="6035040"/>
            <a:ext cx="3919426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Инвестиционные преференции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2448113"/>
          </a:xfrm>
          <a:prstGeom prst="roundRect">
            <a:avLst/>
          </a:prstGeom>
          <a:solidFill>
            <a:srgbClr val="BCCCE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741228" y="2511185"/>
            <a:ext cx="3985303" cy="775819"/>
          </a:xfrm>
          <a:prstGeom prst="roundRect">
            <a:avLst/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Освобождение от уплаты налога на доходы организаций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228" y="3425697"/>
            <a:ext cx="3985303" cy="758108"/>
          </a:xfrm>
          <a:prstGeom prst="roundRect">
            <a:avLst>
              <a:gd name="adj" fmla="val 14904"/>
            </a:avLst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Освобождение от уплаты земельного  налога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89138" y="3401885"/>
            <a:ext cx="3985303" cy="781920"/>
          </a:xfrm>
          <a:prstGeom prst="roundRect">
            <a:avLst/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spc="-90" dirty="0">
                <a:solidFill>
                  <a:schemeClr val="tx1"/>
                </a:solidFill>
              </a:rPr>
              <a:t>Снижение ставки единого социального налога с 25% до 14 %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89138" y="2511186"/>
            <a:ext cx="3985303" cy="775818"/>
          </a:xfrm>
          <a:prstGeom prst="roundRect">
            <a:avLst/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Освобождение от подоходного налога в части дивидендов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91594" y="1864853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Льготы по налогам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9306" y="5390591"/>
            <a:ext cx="2730666" cy="1214437"/>
          </a:xfrm>
          <a:prstGeom prst="round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Инвестиции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 200 000 евро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 500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000 евро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14779" y="5395736"/>
            <a:ext cx="2730666" cy="1214437"/>
          </a:xfrm>
          <a:prstGeom prst="roundRect">
            <a:avLst>
              <a:gd name="adj" fmla="val 17808"/>
            </a:avLst>
          </a:prstGeom>
          <a:solidFill>
            <a:srgbClr val="00BE5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Инвестиции 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500 000 евро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 1 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000 000 евро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80252" y="5390591"/>
            <a:ext cx="2730666" cy="1214437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Инвестиции 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свыше 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000 000 евро</a:t>
            </a:r>
          </a:p>
        </p:txBody>
      </p:sp>
      <p:sp>
        <p:nvSpPr>
          <p:cNvPr id="53" name="Стрелка вниз 52"/>
          <p:cNvSpPr/>
          <p:nvPr/>
        </p:nvSpPr>
        <p:spPr>
          <a:xfrm rot="10800000">
            <a:off x="1255592" y="4364627"/>
            <a:ext cx="1472114" cy="896801"/>
          </a:xfrm>
          <a:prstGeom prst="downArrow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низ 53"/>
          <p:cNvSpPr/>
          <p:nvPr/>
        </p:nvSpPr>
        <p:spPr>
          <a:xfrm rot="10800000">
            <a:off x="4050964" y="4371645"/>
            <a:ext cx="1472114" cy="896801"/>
          </a:xfrm>
          <a:prstGeom prst="downArrow">
            <a:avLst/>
          </a:prstGeom>
          <a:solidFill>
            <a:srgbClr val="00BE5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0800000">
            <a:off x="6860833" y="4393100"/>
            <a:ext cx="1723607" cy="896801"/>
          </a:xfrm>
          <a:prstGeom prst="downArrow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589159" y="4751630"/>
            <a:ext cx="798617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 лет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1049" y="4749584"/>
            <a:ext cx="798617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 лет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66385" y="4765618"/>
            <a:ext cx="933269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10 лет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Инвестиционные преференции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BCCCE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52131" y="1949323"/>
            <a:ext cx="486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Льготы по иным платежам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9306" y="3198008"/>
            <a:ext cx="3783824" cy="2220153"/>
          </a:xfrm>
          <a:prstGeom prst="roundRect">
            <a:avLst/>
          </a:prstGeom>
          <a:solidFill>
            <a:srgbClr val="F5F5F5"/>
          </a:solidFill>
          <a:ln w="38100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Предоставляется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собственного технологического цикла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9378" y="3291230"/>
            <a:ext cx="3443680" cy="928688"/>
          </a:xfrm>
          <a:prstGeom prst="roundRect">
            <a:avLst/>
          </a:prstGeom>
          <a:solidFill>
            <a:srgbClr val="00BE5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 уплаты импортных таможенных пошлин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7094" y="3198008"/>
            <a:ext cx="3783824" cy="2220153"/>
          </a:xfrm>
          <a:prstGeom prst="roundRect">
            <a:avLst/>
          </a:prstGeom>
          <a:solidFill>
            <a:srgbClr val="F5F5F5"/>
          </a:solidFill>
          <a:ln w="38100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действия 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инвестиционного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37514" y="3304026"/>
            <a:ext cx="3362983" cy="1056165"/>
          </a:xfrm>
          <a:prstGeom prst="roundRect">
            <a:avLst/>
          </a:prstGeom>
          <a:solidFill>
            <a:srgbClr val="00BE5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 обязательной продажи валютной выручки</a:t>
            </a:r>
          </a:p>
        </p:txBody>
      </p:sp>
    </p:spTree>
    <p:extLst>
      <p:ext uri="{BB962C8B-B14F-4D97-AF65-F5344CB8AC3E}">
        <p14:creationId xmlns:p14="http://schemas.microsoft.com/office/powerpoint/2010/main" val="33768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Инвестиционные преференции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BAF2DD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65829" y="1958079"/>
            <a:ext cx="482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 субсидия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9306" y="2858922"/>
            <a:ext cx="2579657" cy="3714750"/>
          </a:xfrm>
          <a:prstGeom prst="round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Размер преференции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6406" y="2858922"/>
            <a:ext cx="2729552" cy="3714750"/>
          </a:xfrm>
          <a:prstGeom prst="roundRect">
            <a:avLst/>
          </a:prstGeom>
          <a:solidFill>
            <a:srgbClr val="00BE5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Условия получения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0775" y="2858922"/>
            <a:ext cx="2810143" cy="3714750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Ограничения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0" y="3716172"/>
            <a:ext cx="2373857" cy="18384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t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Возмещение 10</a:t>
            </a:r>
            <a:r>
              <a:rPr lang="ru-RU" sz="1600" dirty="0">
                <a:solidFill>
                  <a:schemeClr val="tx1"/>
                </a:solidFill>
              </a:rPr>
              <a:t>% стоимости строительно-монтажных работ и приобретения оборудования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4713" y="3716172"/>
            <a:ext cx="2500312" cy="10332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t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Объем инвестирования в основные </a:t>
            </a:r>
            <a:r>
              <a:rPr lang="ru-RU" sz="1600" dirty="0">
                <a:solidFill>
                  <a:schemeClr val="tx1"/>
                </a:solidFill>
              </a:rPr>
              <a:t>средства от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200 000 </a:t>
            </a:r>
            <a:r>
              <a:rPr lang="ru-RU" sz="1600" dirty="0" smtClean="0">
                <a:solidFill>
                  <a:schemeClr val="tx1"/>
                </a:solidFill>
              </a:rPr>
              <a:t>евро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42810" y="4166933"/>
            <a:ext cx="2500313" cy="9717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озмещение </a:t>
            </a:r>
            <a:r>
              <a:rPr lang="ru-RU" sz="1600" dirty="0">
                <a:solidFill>
                  <a:schemeClr val="tx1"/>
                </a:solidFill>
              </a:rPr>
              <a:t>не более 100 000 </a:t>
            </a:r>
            <a:r>
              <a:rPr lang="ru-RU" sz="1600" dirty="0" smtClean="0">
                <a:solidFill>
                  <a:schemeClr val="tx1"/>
                </a:solidFill>
              </a:rPr>
              <a:t>евро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1026" y="4984489"/>
            <a:ext cx="2500312" cy="12934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t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Источником </a:t>
            </a:r>
            <a:r>
              <a:rPr lang="ru-RU" sz="1600" dirty="0">
                <a:solidFill>
                  <a:schemeClr val="tx1"/>
                </a:solidFill>
              </a:rPr>
              <a:t>инвестирования не являются заемные </a:t>
            </a:r>
            <a:r>
              <a:rPr lang="ru-RU" sz="1600" dirty="0" smtClean="0">
                <a:solidFill>
                  <a:schemeClr val="tx1"/>
                </a:solidFill>
              </a:rPr>
              <a:t>средства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5846600" y="2666993"/>
            <a:ext cx="2898227" cy="38711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</a:rPr>
              <a:t>Передача государственного имущества </a:t>
            </a:r>
            <a:r>
              <a:rPr lang="ru-RU" sz="1350" b="1" dirty="0">
                <a:solidFill>
                  <a:schemeClr val="tx1"/>
                </a:solidFill>
              </a:rPr>
              <a:t>в безвозмездное пользование с дальнейшей </a:t>
            </a:r>
            <a:r>
              <a:rPr lang="ru-RU" sz="1350" b="1" dirty="0" smtClean="0">
                <a:solidFill>
                  <a:schemeClr val="tx1"/>
                </a:solidFill>
              </a:rPr>
              <a:t>передачей </a:t>
            </a:r>
            <a:r>
              <a:rPr lang="ru-RU" sz="1350" b="1" dirty="0">
                <a:solidFill>
                  <a:schemeClr val="tx1"/>
                </a:solidFill>
              </a:rPr>
              <a:t>в </a:t>
            </a:r>
            <a:r>
              <a:rPr lang="ru-RU" sz="1350" b="1" dirty="0" smtClean="0">
                <a:solidFill>
                  <a:schemeClr val="tx1"/>
                </a:solidFill>
              </a:rPr>
              <a:t>собственность*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18317" y="2666994"/>
            <a:ext cx="2632271" cy="38711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Предоставление государственного гранта на сумму до 30% от объема инвестиций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92961" y="2666113"/>
            <a:ext cx="2503733" cy="38711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Вложение инвестиций и </a:t>
            </a:r>
            <a:r>
              <a:rPr lang="ru-RU" sz="1400" b="1" dirty="0">
                <a:solidFill>
                  <a:schemeClr val="tx1"/>
                </a:solidFill>
              </a:rPr>
              <a:t>выполнение инвестиционных обязательств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Инвестиционные преференции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FFDD7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82172" y="1960389"/>
            <a:ext cx="637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натурные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7861" y="2986665"/>
            <a:ext cx="2292934" cy="2292934"/>
          </a:xfrm>
          <a:prstGeom prst="ellipse">
            <a:avLst/>
          </a:prstGeom>
          <a:solidFill>
            <a:srgbClr val="00BE5E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6576396">
            <a:off x="3258287" y="2985228"/>
            <a:ext cx="2292934" cy="229293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Круговая 31"/>
          <p:cNvSpPr/>
          <p:nvPr/>
        </p:nvSpPr>
        <p:spPr>
          <a:xfrm rot="15711854">
            <a:off x="3323869" y="3022172"/>
            <a:ext cx="2269834" cy="2189726"/>
          </a:xfrm>
          <a:prstGeom prst="pie">
            <a:avLst>
              <a:gd name="adj1" fmla="val 485745"/>
              <a:gd name="adj2" fmla="val 711639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977521" y="3000376"/>
            <a:ext cx="2292934" cy="2292934"/>
          </a:xfrm>
          <a:prstGeom prst="ellipse">
            <a:avLst/>
          </a:prstGeom>
          <a:solidFill>
            <a:srgbClr val="00BE5E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5070" y="3781074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основные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4635" y="3781074"/>
            <a:ext cx="2161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натурный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Круговая 48"/>
          <p:cNvSpPr/>
          <p:nvPr/>
        </p:nvSpPr>
        <p:spPr>
          <a:xfrm rot="15711854">
            <a:off x="5722263" y="2762641"/>
            <a:ext cx="2883414" cy="2781651"/>
          </a:xfrm>
          <a:prstGeom prst="pie">
            <a:avLst>
              <a:gd name="adj1" fmla="val 485745"/>
              <a:gd name="adj2" fmla="val 7116397"/>
            </a:avLst>
          </a:prstGeom>
          <a:gradFill flip="none" rotWithShape="1">
            <a:gsLst>
              <a:gs pos="74000">
                <a:srgbClr val="FFC000"/>
              </a:gs>
              <a:gs pos="10000">
                <a:srgbClr val="00BE5E"/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1970" y="3781074"/>
            <a:ext cx="1951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Безвозмездная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9467" y="6570512"/>
            <a:ext cx="824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*земельные </a:t>
            </a:r>
            <a:r>
              <a:rPr lang="ru-RU" sz="1200" dirty="0"/>
              <a:t>участки предоставляются на </a:t>
            </a:r>
            <a:r>
              <a:rPr lang="ru-RU" sz="1200" dirty="0" smtClean="0"/>
              <a:t>правах </a:t>
            </a:r>
            <a:r>
              <a:rPr lang="ru-RU" sz="1200" dirty="0"/>
              <a:t>аренды, </a:t>
            </a:r>
            <a:r>
              <a:rPr lang="ru-RU" sz="1200" dirty="0" smtClean="0"/>
              <a:t>краткосрочного или </a:t>
            </a:r>
            <a:r>
              <a:rPr lang="ru-RU" sz="1200" dirty="0"/>
              <a:t>долгосрочного землепользования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09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оединительная линия уступом 27"/>
          <p:cNvCxnSpPr/>
          <p:nvPr/>
        </p:nvCxnSpPr>
        <p:spPr>
          <a:xfrm rot="5400000" flipH="1" flipV="1">
            <a:off x="1780989" y="1892711"/>
            <a:ext cx="603041" cy="1539746"/>
          </a:xfrm>
          <a:prstGeom prst="bentConnector2">
            <a:avLst/>
          </a:prstGeom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1737358" y="4753514"/>
            <a:ext cx="690300" cy="1539745"/>
          </a:xfrm>
          <a:prstGeom prst="bentConnector2">
            <a:avLst/>
          </a:prstGeom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Механизмы работы с инвестором</a:t>
            </a:r>
            <a:endParaRPr lang="ru-RU" sz="4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5569" y="2964104"/>
            <a:ext cx="2214133" cy="2214133"/>
            <a:chOff x="205569" y="2964104"/>
            <a:chExt cx="2214133" cy="2214133"/>
          </a:xfrm>
        </p:grpSpPr>
        <p:sp>
          <p:nvSpPr>
            <p:cNvPr id="20" name="Овал 19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35000">
                  <a:srgbClr val="FFC000"/>
                </a:gs>
                <a:gs pos="0">
                  <a:srgbClr val="DAFAED"/>
                </a:gs>
                <a:gs pos="100000">
                  <a:srgbClr val="DAFAED"/>
                </a:gs>
                <a:gs pos="54000">
                  <a:srgbClr val="FFDD71"/>
                </a:gs>
              </a:gsLst>
              <a:lin ang="18000000" scaled="0"/>
            </a:gradFill>
            <a:ln>
              <a:solidFill>
                <a:srgbClr val="FFC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FFC000"/>
              </a:solidFill>
            </a:ln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89046"/>
              </p:ext>
            </p:extLst>
          </p:nvPr>
        </p:nvGraphicFramePr>
        <p:xfrm>
          <a:off x="2852382" y="1596786"/>
          <a:ext cx="6196084" cy="500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1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Механизмы работы с инвестором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BAF2DD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005959" y="1955919"/>
            <a:ext cx="554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инвестором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8329" y="1439837"/>
            <a:ext cx="995434" cy="995434"/>
            <a:chOff x="205569" y="2964104"/>
            <a:chExt cx="2214133" cy="2214133"/>
          </a:xfrm>
        </p:grpSpPr>
        <p:sp>
          <p:nvSpPr>
            <p:cNvPr id="15" name="Овал 1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35000">
                  <a:srgbClr val="FFC000"/>
                </a:gs>
                <a:gs pos="0">
                  <a:srgbClr val="DAFAED"/>
                </a:gs>
                <a:gs pos="100000">
                  <a:srgbClr val="DAFAED"/>
                </a:gs>
                <a:gs pos="54000">
                  <a:srgbClr val="FFDD71"/>
                </a:gs>
              </a:gsLst>
              <a:lin ang="18000000" scaled="0"/>
            </a:gradFill>
            <a:ln>
              <a:solidFill>
                <a:srgbClr val="FFC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FFC000"/>
              </a:solidFill>
            </a:ln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55154"/>
              </p:ext>
            </p:extLst>
          </p:nvPr>
        </p:nvGraphicFramePr>
        <p:xfrm>
          <a:off x="251520" y="2651426"/>
          <a:ext cx="8712968" cy="407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6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164" y="1569493"/>
            <a:ext cx="3330054" cy="5022376"/>
          </a:xfrm>
          <a:prstGeom prst="rect">
            <a:avLst/>
          </a:prstGeom>
          <a:solidFill>
            <a:srgbClr val="00BE5E"/>
          </a:solidFill>
          <a:ln w="25400"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Истории успеха: ООО «Софтшуз»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</a:t>
            </a:r>
            <a:r>
              <a:rPr lang="ru-RU" sz="3100" i="1" dirty="0" smtClean="0"/>
              <a:t>Италия</a:t>
            </a:r>
            <a:endParaRPr lang="ru-RU" sz="31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033" y="1569493"/>
            <a:ext cx="4735773" cy="1351128"/>
          </a:xfrm>
          <a:prstGeom prst="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1 200 человек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033" y="3405117"/>
            <a:ext cx="4735773" cy="1351128"/>
          </a:xfrm>
          <a:prstGeom prst="rect">
            <a:avLst/>
          </a:prstGeom>
          <a:solidFill>
            <a:srgbClr val="01CF6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Инвестировано за последние </a:t>
            </a:r>
          </a:p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6,5 млн.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долл. США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67033" y="5191090"/>
            <a:ext cx="4735773" cy="1351128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1" idx="1"/>
          </p:cNvCxnSpPr>
          <p:nvPr/>
        </p:nvCxnSpPr>
        <p:spPr>
          <a:xfrm flipH="1">
            <a:off x="3562067" y="2245057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  <a:endCxn id="8" idx="3"/>
          </p:cNvCxnSpPr>
          <p:nvPr/>
        </p:nvCxnSpPr>
        <p:spPr>
          <a:xfrm flipH="1">
            <a:off x="3562218" y="4080681"/>
            <a:ext cx="50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1"/>
          </p:cNvCxnSpPr>
          <p:nvPr/>
        </p:nvCxnSpPr>
        <p:spPr>
          <a:xfrm flipH="1">
            <a:off x="3562067" y="5866654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211" y="3207983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Основано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dirty="0" smtClean="0">
                <a:solidFill>
                  <a:prstClr val="black"/>
                </a:solidFill>
              </a:rPr>
              <a:t>1948 году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2" y="1840022"/>
            <a:ext cx="1679627" cy="1101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898" y="3659286"/>
            <a:ext cx="3331997" cy="84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ПРОДУКЦИЯ: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женская кожаная обувь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3" y="5194383"/>
            <a:ext cx="1798185" cy="13486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88" y="5191090"/>
            <a:ext cx="1779461" cy="1351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0056" y="4996064"/>
            <a:ext cx="2313961" cy="4320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</a:t>
            </a:r>
          </a:p>
          <a:p>
            <a:pPr algn="ctr"/>
            <a:endParaRPr lang="ru-RU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372559" y="5561455"/>
            <a:ext cx="1484027" cy="91554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2003 год</a:t>
            </a:r>
          </a:p>
          <a:p>
            <a:pPr algn="ctr"/>
            <a:r>
              <a:rPr lang="ru-RU" sz="1750" dirty="0">
                <a:solidFill>
                  <a:schemeClr val="tx1"/>
                </a:solidFill>
              </a:rPr>
              <a:t>2 модели </a:t>
            </a:r>
            <a:r>
              <a:rPr lang="ru-RU" sz="1750" dirty="0" smtClean="0">
                <a:solidFill>
                  <a:schemeClr val="tx1"/>
                </a:solidFill>
              </a:rPr>
              <a:t/>
            </a:r>
            <a:br>
              <a:rPr lang="ru-RU" sz="1750" dirty="0" smtClean="0">
                <a:solidFill>
                  <a:schemeClr val="tx1"/>
                </a:solidFill>
              </a:rPr>
            </a:br>
            <a:r>
              <a:rPr lang="ru-RU" sz="1750" dirty="0" smtClean="0">
                <a:solidFill>
                  <a:schemeClr val="tx1"/>
                </a:solidFill>
              </a:rPr>
              <a:t>в </a:t>
            </a:r>
            <a:r>
              <a:rPr lang="ru-RU" sz="1750" dirty="0">
                <a:solidFill>
                  <a:schemeClr val="tx1"/>
                </a:solidFill>
              </a:rPr>
              <a:t>год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40390" y="5561454"/>
            <a:ext cx="1496002" cy="91554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750" dirty="0">
                <a:solidFill>
                  <a:schemeClr val="tx1"/>
                </a:solidFill>
              </a:rPr>
              <a:t>400 моделей в год </a:t>
            </a:r>
          </a:p>
        </p:txBody>
      </p:sp>
      <p:pic>
        <p:nvPicPr>
          <p:cNvPr id="24" name="Рисунок 23" descr="Sofyshoes20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071" y="5186150"/>
            <a:ext cx="1637740" cy="13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164" y="1569493"/>
            <a:ext cx="3330054" cy="5022376"/>
          </a:xfrm>
          <a:prstGeom prst="rect">
            <a:avLst/>
          </a:prstGeom>
          <a:solidFill>
            <a:srgbClr val="00BE5E"/>
          </a:solidFill>
          <a:ln w="25400"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Истории успеха: СООО «Терри-Па»</a:t>
            </a:r>
            <a:br>
              <a:rPr lang="ru-RU" sz="2900" dirty="0" smtClean="0"/>
            </a:br>
            <a:r>
              <a:rPr lang="ru-RU" sz="2900" dirty="0" smtClean="0"/>
              <a:t>                                                      </a:t>
            </a:r>
            <a:r>
              <a:rPr lang="ru-RU" sz="2800" i="1" dirty="0" smtClean="0"/>
              <a:t>Германия</a:t>
            </a:r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036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Терри-Па</a:t>
            </a:r>
            <a:endParaRPr lang="ru-RU" sz="4000" dirty="0">
              <a:solidFill>
                <a:srgbClr val="FFC0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033" y="1569493"/>
            <a:ext cx="4735773" cy="1351128"/>
          </a:xfrm>
          <a:prstGeom prst="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человек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033" y="3405117"/>
            <a:ext cx="4735773" cy="1351128"/>
          </a:xfrm>
          <a:prstGeom prst="rect">
            <a:avLst/>
          </a:prstGeom>
          <a:solidFill>
            <a:srgbClr val="01CF6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Инвестировано за последние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–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 млн. долл. США </a:t>
            </a:r>
          </a:p>
          <a:p>
            <a:pPr algn="ctr"/>
            <a:endParaRPr lang="ru-RU" strike="sngStrike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033" y="5191090"/>
            <a:ext cx="4735773" cy="1351128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1" idx="1"/>
          </p:cNvCxnSpPr>
          <p:nvPr/>
        </p:nvCxnSpPr>
        <p:spPr>
          <a:xfrm flipH="1">
            <a:off x="3562067" y="2245057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  <a:endCxn id="8" idx="3"/>
          </p:cNvCxnSpPr>
          <p:nvPr/>
        </p:nvCxnSpPr>
        <p:spPr>
          <a:xfrm flipH="1">
            <a:off x="3562218" y="4080681"/>
            <a:ext cx="50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1"/>
          </p:cNvCxnSpPr>
          <p:nvPr/>
        </p:nvCxnSpPr>
        <p:spPr>
          <a:xfrm flipH="1">
            <a:off x="3562067" y="5866654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211" y="3207983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Основано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dirty="0" smtClean="0">
                <a:solidFill>
                  <a:prstClr val="black"/>
                </a:solidFill>
              </a:rPr>
              <a:t>1996 году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98" y="3659286"/>
            <a:ext cx="3331997" cy="84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ПРОДУКЦИЯ: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рабочая обувь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056" y="4996064"/>
            <a:ext cx="2313961" cy="4320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РЕЗУЛЬТАТ</a:t>
            </a: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050" name="Picture 2" descr="C:\Users\shulga-i\Desktop\террипа\презентация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5178892"/>
            <a:ext cx="1833972" cy="13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lga-i\Desktop\террипа\new_foto1 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28" y="5178892"/>
            <a:ext cx="1834031" cy="13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ulga-i\Desktop\террипа\2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59" y="5866654"/>
            <a:ext cx="1450872" cy="6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hulga-i\Desktop\террипа\2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59" y="5178892"/>
            <a:ext cx="1450872" cy="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72559" y="5561455"/>
            <a:ext cx="1484027" cy="91554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2004 год</a:t>
            </a:r>
          </a:p>
          <a:p>
            <a:pPr algn="ctr"/>
            <a:r>
              <a:rPr lang="ru-RU" sz="1750" dirty="0" smtClean="0">
                <a:solidFill>
                  <a:prstClr val="black"/>
                </a:solidFill>
              </a:rPr>
              <a:t>564 тыс. пар</a:t>
            </a:r>
            <a:endParaRPr lang="ru-RU" sz="17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0390" y="5561454"/>
            <a:ext cx="1496002" cy="91554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2017 год</a:t>
            </a:r>
          </a:p>
          <a:p>
            <a:pPr algn="ctr"/>
            <a:r>
              <a:rPr lang="ru-RU" sz="1750" dirty="0" smtClean="0">
                <a:solidFill>
                  <a:prstClr val="black"/>
                </a:solidFill>
              </a:rPr>
              <a:t>605 тыс. пар</a:t>
            </a:r>
            <a:endParaRPr lang="ru-RU" sz="17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164" y="1569493"/>
            <a:ext cx="3330054" cy="5022376"/>
          </a:xfrm>
          <a:prstGeom prst="rect">
            <a:avLst/>
          </a:prstGeom>
          <a:solidFill>
            <a:srgbClr val="00BE5E"/>
          </a:solidFill>
          <a:ln w="25400"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Истории успеха: ООО «Лендер </a:t>
            </a:r>
            <a:r>
              <a:rPr lang="ru-RU" sz="3200" dirty="0" err="1" smtClean="0"/>
              <a:t>Агроприм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</a:t>
            </a:r>
            <a:r>
              <a:rPr lang="ru-RU" sz="3100" i="1" dirty="0" smtClean="0"/>
              <a:t>Италия</a:t>
            </a:r>
            <a:endParaRPr lang="ru-RU" sz="31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033" y="1569493"/>
            <a:ext cx="4735773" cy="1351128"/>
          </a:xfrm>
          <a:prstGeom prst="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 100 человек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033" y="3405117"/>
            <a:ext cx="4735773" cy="1351128"/>
          </a:xfrm>
          <a:prstGeom prst="rect">
            <a:avLst/>
          </a:prstGeom>
          <a:solidFill>
            <a:srgbClr val="01CF6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Инвестировано за последние </a:t>
            </a:r>
          </a:p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3,1 млн.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долл. США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67033" y="5191090"/>
            <a:ext cx="4735773" cy="1351128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1" idx="1"/>
          </p:cNvCxnSpPr>
          <p:nvPr/>
        </p:nvCxnSpPr>
        <p:spPr>
          <a:xfrm flipH="1">
            <a:off x="3562067" y="2245057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  <a:endCxn id="8" idx="3"/>
          </p:cNvCxnSpPr>
          <p:nvPr/>
        </p:nvCxnSpPr>
        <p:spPr>
          <a:xfrm flipH="1">
            <a:off x="3562218" y="4080681"/>
            <a:ext cx="50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1"/>
          </p:cNvCxnSpPr>
          <p:nvPr/>
        </p:nvCxnSpPr>
        <p:spPr>
          <a:xfrm flipH="1">
            <a:off x="3562067" y="5866654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211" y="3207983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Основано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dirty="0" smtClean="0">
                <a:solidFill>
                  <a:prstClr val="black"/>
                </a:solidFill>
              </a:rPr>
              <a:t>2007 году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91" y="3745011"/>
            <a:ext cx="3331997" cy="1096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ПРОДУКЦИЯ: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масличные, зерновые культуры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056" y="4996064"/>
            <a:ext cx="2313961" cy="4320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РЕЗУЛЬТАТ</a:t>
            </a: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559" y="5561455"/>
            <a:ext cx="1484027" cy="91554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2014 год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18 174,57 тонн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40390" y="5561454"/>
            <a:ext cx="1496002" cy="91554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2017 год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22 664,25 тонн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shulga-i\Desktop\Лендер Агроприм\17_10_1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5185687"/>
            <a:ext cx="2025679" cy="13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lga-i\Desktop\Лендер Агроприм\17_10_17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26" y="5185688"/>
            <a:ext cx="2025680" cy="13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95785" y="1760559"/>
            <a:ext cx="3002507" cy="140572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dist"/>
            <a:endParaRPr lang="ru-RU" sz="4000" dirty="0">
              <a:latin typeface="Arial Black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 cstate="print">
            <a:lum bright="12000"/>
          </a:blip>
          <a:srcRect l="4475" t="5457" r="17578" b="9782"/>
          <a:stretch/>
        </p:blipFill>
        <p:spPr bwMode="auto">
          <a:xfrm>
            <a:off x="5583225" y="5188116"/>
            <a:ext cx="1476000" cy="135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01036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Лендер </a:t>
            </a:r>
            <a:r>
              <a:rPr lang="ru-RU" sz="4000" dirty="0" err="1" smtClean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Агроприм</a:t>
            </a:r>
            <a:endParaRPr lang="ru-RU" sz="4000" dirty="0">
              <a:solidFill>
                <a:srgbClr val="FFC0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Инвестируйте в Приднестровье!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09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Структура валового внутреннего продукта Приднестровья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657" y="1669339"/>
            <a:ext cx="1746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27,47 %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 smtClean="0"/>
          </a:p>
          <a:p>
            <a:pPr algn="ctr"/>
            <a:r>
              <a:rPr lang="ru-RU" sz="1600" dirty="0" smtClean="0"/>
              <a:t>Нерыночные услуги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4979" y="3438994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8,52 %</a:t>
            </a:r>
          </a:p>
          <a:p>
            <a:pPr algn="ctr"/>
            <a:r>
              <a:rPr lang="ru-RU" sz="1600" dirty="0" smtClean="0"/>
              <a:t>Сельское </a:t>
            </a:r>
          </a:p>
          <a:p>
            <a:pPr algn="ctr"/>
            <a:r>
              <a:rPr lang="ru-RU" sz="1600" dirty="0" smtClean="0"/>
              <a:t>хозяйство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3178" y="505236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2,35 %</a:t>
            </a:r>
          </a:p>
          <a:p>
            <a:pPr algn="ctr"/>
            <a:r>
              <a:rPr lang="ru-RU" sz="1600" dirty="0" smtClean="0"/>
              <a:t>Строительство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1949" y="6051000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5,62 %</a:t>
            </a:r>
          </a:p>
          <a:p>
            <a:pPr algn="ctr"/>
            <a:r>
              <a:rPr lang="ru-RU" sz="1600" dirty="0" smtClean="0"/>
              <a:t>Транспорт и связь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96157" y="6077357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13,85 %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 smtClean="0"/>
          </a:p>
          <a:p>
            <a:r>
              <a:rPr lang="ru-RU" sz="1600" dirty="0" smtClean="0"/>
              <a:t> Торговля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415" y="4899843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2,93 %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 smtClean="0"/>
          </a:p>
          <a:p>
            <a:r>
              <a:rPr lang="ru-RU" sz="1600" dirty="0" smtClean="0"/>
              <a:t>   ЖКХ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75" y="3469211"/>
            <a:ext cx="19431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8,46 %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/>
          </a:p>
          <a:p>
            <a:pPr algn="ctr"/>
            <a:r>
              <a:rPr lang="ru-RU" sz="1600" dirty="0" smtClean="0"/>
              <a:t>Другие рыночные </a:t>
            </a:r>
          </a:p>
          <a:p>
            <a:pPr algn="ctr"/>
            <a:r>
              <a:rPr lang="ru-RU" sz="1600" dirty="0" smtClean="0"/>
              <a:t>услуги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35142" y="165267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30,80 %</a:t>
            </a:r>
          </a:p>
          <a:p>
            <a:pPr algn="ctr"/>
            <a:r>
              <a:rPr lang="ru-RU" sz="1600" dirty="0" smtClean="0"/>
              <a:t>Промышленность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1585294" y="1889976"/>
            <a:ext cx="943167" cy="68748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>
            <a:off x="1407715" y="3678548"/>
            <a:ext cx="1043718" cy="825452"/>
          </a:xfrm>
          <a:prstGeom prst="bentConnector3">
            <a:avLst>
              <a:gd name="adj1" fmla="val 618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>
            <a:off x="1585294" y="5101486"/>
            <a:ext cx="1472231" cy="34807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2369218" y="5853364"/>
            <a:ext cx="1044537" cy="4256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0800000">
            <a:off x="5372953" y="6051000"/>
            <a:ext cx="1611976" cy="213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5827799" y="5256431"/>
            <a:ext cx="1928376" cy="5117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rot="10800000" flipV="1">
            <a:off x="6479601" y="3645571"/>
            <a:ext cx="1437180" cy="13324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 flipV="1">
            <a:off x="6593306" y="1865913"/>
            <a:ext cx="1142777" cy="95650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3112992" y="2348310"/>
            <a:ext cx="2919769" cy="2919769"/>
          </a:xfrm>
          <a:prstGeom prst="ellipse">
            <a:avLst/>
          </a:prstGeom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19812" y="2342486"/>
            <a:ext cx="2919769" cy="2919769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385072" y="2617719"/>
            <a:ext cx="2389251" cy="2389251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919,2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долл. США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14821"/>
              </p:ext>
            </p:extLst>
          </p:nvPr>
        </p:nvGraphicFramePr>
        <p:xfrm>
          <a:off x="628650" y="1223683"/>
          <a:ext cx="7886700" cy="516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8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направления экспорта ПМР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461010"/>
            <a:ext cx="8478253" cy="5332821"/>
          </a:xfrm>
          <a:effectLst>
            <a:outerShdw blurRad="406400" sx="97000" sy="97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1858241" y="351434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0,4 %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67986" y="275284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5,6 %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0279" y="497659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6,0 %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7012" y="244841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3,7 %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59188" y="2416811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0,8 %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9233" y="1920445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10,2 %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6770" y="3213802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19,0 %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13217" y="590461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0,4 %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32888" y="4139073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30,4 %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56205" y="4345106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15,9 %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6011" y="356242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1,9 %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348990" y="2025580"/>
            <a:ext cx="4213743" cy="412091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50" y="94130"/>
            <a:ext cx="7886700" cy="106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Структура экспорта товаров ПМР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5021" y="1403868"/>
            <a:ext cx="1241684" cy="754376"/>
          </a:xfrm>
          <a:prstGeom prst="roundRect">
            <a:avLst/>
          </a:prstGeom>
          <a:solidFill>
            <a:srgbClr val="FF7D7D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36,2 %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7440" y="2214442"/>
            <a:ext cx="1204433" cy="7317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16,6 %</a:t>
            </a:r>
            <a:endParaRPr lang="ru-RU" sz="23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3071" y="3328435"/>
            <a:ext cx="1179599" cy="716657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15,4 %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9554" y="4482332"/>
            <a:ext cx="1142349" cy="694026"/>
          </a:xfrm>
          <a:prstGeom prst="round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9,2 %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8686" y="5609743"/>
            <a:ext cx="1117515" cy="6789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6,0 %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2312444" y="2186916"/>
            <a:ext cx="993348" cy="603501"/>
          </a:xfrm>
          <a:prstGeom prst="roundRect">
            <a:avLst/>
          </a:prstGeom>
          <a:solidFill>
            <a:srgbClr val="AFABAB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2,4 %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1812169" y="3330153"/>
            <a:ext cx="1018181" cy="618588"/>
          </a:xfrm>
          <a:prstGeom prst="roundRect">
            <a:avLst/>
          </a:prstGeom>
          <a:solidFill>
            <a:srgbClr val="5B9BD5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3,4 %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flipH="1">
            <a:off x="2145686" y="4489554"/>
            <a:ext cx="1055431" cy="641220"/>
          </a:xfrm>
          <a:prstGeom prst="roundRect">
            <a:avLst/>
          </a:prstGeom>
          <a:solidFill>
            <a:srgbClr val="70AD47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5,2 %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flipH="1">
            <a:off x="3132589" y="5621558"/>
            <a:ext cx="1092683" cy="663851"/>
          </a:xfrm>
          <a:prstGeom prst="roundRect">
            <a:avLst/>
          </a:prstGeom>
          <a:solidFill>
            <a:srgbClr val="FFD966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5,2 %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63710" y="1403868"/>
            <a:ext cx="1740590" cy="7543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Металлы и изделия из них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63710" y="3328435"/>
            <a:ext cx="1740589" cy="7166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00" spc="-9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63711" y="4456348"/>
            <a:ext cx="1740588" cy="7529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Текстильные материалы и изделия из них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63711" y="5606470"/>
            <a:ext cx="1740588" cy="678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Обувь и части обуви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126999" y="2190190"/>
            <a:ext cx="1594128" cy="60350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Одежда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126999" y="3330153"/>
            <a:ext cx="1594128" cy="6185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товары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126998" y="4489554"/>
            <a:ext cx="1779518" cy="6412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Машиностроение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126999" y="5620118"/>
            <a:ext cx="1594125" cy="66385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Минеральные продукты</a:t>
            </a:r>
          </a:p>
        </p:txBody>
      </p:sp>
      <p:cxnSp>
        <p:nvCxnSpPr>
          <p:cNvPr id="25" name="Прямая соединительная линия 24"/>
          <p:cNvCxnSpPr>
            <a:stCxn id="7" idx="3"/>
            <a:endCxn id="17" idx="1"/>
          </p:cNvCxnSpPr>
          <p:nvPr/>
        </p:nvCxnSpPr>
        <p:spPr>
          <a:xfrm>
            <a:off x="5076705" y="1781056"/>
            <a:ext cx="218700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260457" y="2218404"/>
            <a:ext cx="1743843" cy="7317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</a:rPr>
              <a:t>Топливно-энергетические товары</a:t>
            </a:r>
          </a:p>
        </p:txBody>
      </p:sp>
      <p:cxnSp>
        <p:nvCxnSpPr>
          <p:cNvPr id="27" name="Прямая соединительная линия 26"/>
          <p:cNvCxnSpPr>
            <a:stCxn id="8" idx="3"/>
            <a:endCxn id="26" idx="1"/>
          </p:cNvCxnSpPr>
          <p:nvPr/>
        </p:nvCxnSpPr>
        <p:spPr>
          <a:xfrm>
            <a:off x="6731873" y="2580315"/>
            <a:ext cx="528584" cy="39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1"/>
            <a:endCxn id="9" idx="3"/>
          </p:cNvCxnSpPr>
          <p:nvPr/>
        </p:nvCxnSpPr>
        <p:spPr>
          <a:xfrm flipH="1">
            <a:off x="7172670" y="3686764"/>
            <a:ext cx="910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3"/>
            <a:endCxn id="19" idx="1"/>
          </p:cNvCxnSpPr>
          <p:nvPr/>
        </p:nvCxnSpPr>
        <p:spPr>
          <a:xfrm>
            <a:off x="6801903" y="4829345"/>
            <a:ext cx="461808" cy="34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3"/>
            <a:endCxn id="20" idx="1"/>
          </p:cNvCxnSpPr>
          <p:nvPr/>
        </p:nvCxnSpPr>
        <p:spPr>
          <a:xfrm flipV="1">
            <a:off x="5826201" y="5945940"/>
            <a:ext cx="1437510" cy="327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5" idx="3"/>
            <a:endCxn id="24" idx="1"/>
          </p:cNvCxnSpPr>
          <p:nvPr/>
        </p:nvCxnSpPr>
        <p:spPr>
          <a:xfrm flipH="1" flipV="1">
            <a:off x="1721124" y="5952044"/>
            <a:ext cx="1411465" cy="14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4" idx="3"/>
            <a:endCxn id="23" idx="1"/>
          </p:cNvCxnSpPr>
          <p:nvPr/>
        </p:nvCxnSpPr>
        <p:spPr>
          <a:xfrm flipH="1">
            <a:off x="1906516" y="4810164"/>
            <a:ext cx="2391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2" idx="1"/>
            <a:endCxn id="13" idx="3"/>
          </p:cNvCxnSpPr>
          <p:nvPr/>
        </p:nvCxnSpPr>
        <p:spPr>
          <a:xfrm>
            <a:off x="1721127" y="3639447"/>
            <a:ext cx="910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3"/>
            <a:endCxn id="21" idx="1"/>
          </p:cNvCxnSpPr>
          <p:nvPr/>
        </p:nvCxnSpPr>
        <p:spPr>
          <a:xfrm flipH="1">
            <a:off x="1721127" y="2488667"/>
            <a:ext cx="591317" cy="327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181930" y="2686314"/>
            <a:ext cx="2553780" cy="2553780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90773" y="2887197"/>
            <a:ext cx="2155478" cy="2155478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646,8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долл. США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374" y="3410861"/>
            <a:ext cx="1956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-90" dirty="0"/>
              <a:t>Продовольственные </a:t>
            </a:r>
            <a:endParaRPr lang="ru-RU" sz="1600" spc="-90" dirty="0" smtClean="0"/>
          </a:p>
          <a:p>
            <a:pPr algn="ctr"/>
            <a:r>
              <a:rPr lang="ru-RU" sz="1600" spc="-90" dirty="0" smtClean="0"/>
              <a:t>товары </a:t>
            </a:r>
            <a:r>
              <a:rPr lang="ru-RU" sz="1600" spc="-90" dirty="0"/>
              <a:t>и </a:t>
            </a:r>
            <a:r>
              <a:rPr lang="ru-RU" sz="1600" spc="-90" dirty="0" smtClean="0"/>
              <a:t>сырье</a:t>
            </a:r>
            <a:endParaRPr lang="ru-RU" sz="1600" spc="-90" dirty="0"/>
          </a:p>
        </p:txBody>
      </p:sp>
    </p:spTree>
    <p:extLst>
      <p:ext uri="{BB962C8B-B14F-4D97-AF65-F5344CB8AC3E}">
        <p14:creationId xmlns:p14="http://schemas.microsoft.com/office/powerpoint/2010/main" val="18718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лаг р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76" y="1624085"/>
            <a:ext cx="1843086" cy="120070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Объемы экспорта товаров в </a:t>
            </a:r>
            <a:r>
              <a:rPr lang="ru-RU" sz="3200" dirty="0" smtClean="0"/>
              <a:t>Россию </a:t>
            </a:r>
            <a:r>
              <a:rPr lang="ru-RU" sz="3200" dirty="0"/>
              <a:t>и </a:t>
            </a:r>
            <a:r>
              <a:rPr lang="ru-RU" sz="3200" dirty="0" smtClean="0"/>
              <a:t>Европейский союз за 2017 год*</a:t>
            </a:r>
            <a:endParaRPr lang="ru-RU" sz="3200" dirty="0"/>
          </a:p>
        </p:txBody>
      </p:sp>
      <p:pic>
        <p:nvPicPr>
          <p:cNvPr id="12" name="Рисунок 11" descr="флаг е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10" y="1624084"/>
            <a:ext cx="1868489" cy="120070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1966" y="6464854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тыс. долл. США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5249" y="1627631"/>
            <a:ext cx="3730625" cy="119635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56"/>
          <p:cNvGrpSpPr>
            <a:grpSpLocks/>
          </p:cNvGrpSpPr>
          <p:nvPr/>
        </p:nvGrpSpPr>
        <p:grpSpPr bwMode="auto">
          <a:xfrm>
            <a:off x="5169692" y="2825085"/>
            <a:ext cx="1643063" cy="3633143"/>
            <a:chOff x="5286379" y="2643182"/>
            <a:chExt cx="1643075" cy="3571900"/>
          </a:xfrm>
        </p:grpSpPr>
        <p:grpSp>
          <p:nvGrpSpPr>
            <p:cNvPr id="86" name="Группа 55"/>
            <p:cNvGrpSpPr>
              <a:grpSpLocks/>
            </p:cNvGrpSpPr>
            <p:nvPr/>
          </p:nvGrpSpPr>
          <p:grpSpPr bwMode="auto">
            <a:xfrm>
              <a:off x="5286379" y="2643182"/>
              <a:ext cx="1214447" cy="2857520"/>
              <a:chOff x="5286379" y="2643182"/>
              <a:chExt cx="1214447" cy="2857520"/>
            </a:xfrm>
          </p:grpSpPr>
          <p:grpSp>
            <p:nvGrpSpPr>
              <p:cNvPr id="89" name="Группа 54"/>
              <p:cNvGrpSpPr>
                <a:grpSpLocks/>
              </p:cNvGrpSpPr>
              <p:nvPr/>
            </p:nvGrpSpPr>
            <p:grpSpPr bwMode="auto">
              <a:xfrm>
                <a:off x="5286379" y="2643182"/>
                <a:ext cx="1071571" cy="2500329"/>
                <a:chOff x="5286379" y="2643182"/>
                <a:chExt cx="1071571" cy="2500329"/>
              </a:xfrm>
            </p:grpSpPr>
            <p:grpSp>
              <p:nvGrpSpPr>
                <p:cNvPr id="91" name="Группа 53"/>
                <p:cNvGrpSpPr>
                  <a:grpSpLocks/>
                </p:cNvGrpSpPr>
                <p:nvPr/>
              </p:nvGrpSpPr>
              <p:grpSpPr bwMode="auto">
                <a:xfrm>
                  <a:off x="5286379" y="2643182"/>
                  <a:ext cx="1071571" cy="2143140"/>
                  <a:chOff x="5286379" y="2643182"/>
                  <a:chExt cx="1071571" cy="2143140"/>
                </a:xfrm>
              </p:grpSpPr>
              <p:grpSp>
                <p:nvGrpSpPr>
                  <p:cNvPr id="93" name="Группа 52"/>
                  <p:cNvGrpSpPr>
                    <a:grpSpLocks/>
                  </p:cNvGrpSpPr>
                  <p:nvPr/>
                </p:nvGrpSpPr>
                <p:grpSpPr bwMode="auto">
                  <a:xfrm>
                    <a:off x="5286379" y="2643182"/>
                    <a:ext cx="1071571" cy="1785950"/>
                    <a:chOff x="5286379" y="2643182"/>
                    <a:chExt cx="1071571" cy="1785950"/>
                  </a:xfrm>
                </p:grpSpPr>
                <p:grpSp>
                  <p:nvGrpSpPr>
                    <p:cNvPr id="95" name="Группа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6379" y="2643182"/>
                      <a:ext cx="1071571" cy="1428760"/>
                      <a:chOff x="5286379" y="2643182"/>
                      <a:chExt cx="1071571" cy="1428760"/>
                    </a:xfrm>
                  </p:grpSpPr>
                  <p:grpSp>
                    <p:nvGrpSpPr>
                      <p:cNvPr id="97" name="Группа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6380" y="2643182"/>
                        <a:ext cx="1071570" cy="1071570"/>
                        <a:chOff x="5286380" y="2643182"/>
                        <a:chExt cx="1071570" cy="1071570"/>
                      </a:xfrm>
                    </p:grpSpPr>
                    <p:grpSp>
                      <p:nvGrpSpPr>
                        <p:cNvPr id="99" name="Группа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6380" y="2643182"/>
                          <a:ext cx="1071570" cy="714380"/>
                          <a:chOff x="5286380" y="2643182"/>
                          <a:chExt cx="1071570" cy="714380"/>
                        </a:xfrm>
                      </p:grpSpPr>
                      <p:sp>
                        <p:nvSpPr>
                          <p:cNvPr id="101" name="Прямоугольник 100"/>
                          <p:cNvSpPr/>
                          <p:nvPr/>
                        </p:nvSpPr>
                        <p:spPr>
                          <a:xfrm>
                            <a:off x="5286380" y="2643182"/>
                            <a:ext cx="1071570" cy="357189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pPr>
                              <a:defRPr/>
                            </a:pP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9 </a:t>
                            </a:r>
                            <a:r>
                              <a:rPr lang="ru-RU" sz="1600" b="1" dirty="0">
                                <a:solidFill>
                                  <a:schemeClr val="tx1"/>
                                </a:solidFill>
                              </a:rPr>
                              <a:t>079,8</a:t>
                            </a:r>
                          </a:p>
                        </p:txBody>
                      </p:sp>
                      <p:sp>
                        <p:nvSpPr>
                          <p:cNvPr id="102" name="Прямоугольник 101"/>
                          <p:cNvSpPr/>
                          <p:nvPr/>
                        </p:nvSpPr>
                        <p:spPr>
                          <a:xfrm>
                            <a:off x="5286380" y="3000371"/>
                            <a:ext cx="857256" cy="357191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pPr>
                              <a:defRPr/>
                            </a:pP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6 </a:t>
                            </a:r>
                            <a:r>
                              <a:rPr lang="ru-RU" sz="1600" b="1" dirty="0">
                                <a:solidFill>
                                  <a:schemeClr val="tx1"/>
                                </a:solidFill>
                              </a:rPr>
                              <a:t>006,1</a:t>
                            </a:r>
                          </a:p>
                        </p:txBody>
                      </p:sp>
                    </p:grpSp>
                    <p:sp>
                      <p:nvSpPr>
                        <p:cNvPr id="100" name="Прямоугольник 99"/>
                        <p:cNvSpPr/>
                        <p:nvPr/>
                      </p:nvSpPr>
                      <p:spPr>
                        <a:xfrm>
                          <a:off x="5286380" y="3357562"/>
                          <a:ext cx="193878" cy="35719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BE5E"/>
                            </a:gs>
                            <a:gs pos="100000">
                              <a:srgbClr val="74E2BB"/>
                            </a:gs>
                          </a:gsLst>
                          <a:lin ang="0" scaled="1"/>
                          <a:tileRect/>
                        </a:gra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anchor="ctr"/>
                        <a:lstStyle/>
                        <a:p>
                          <a:pPr>
                            <a:defRPr/>
                          </a:pPr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</a:rPr>
                            <a:t> 0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98" name="Прямоугольник 97"/>
                      <p:cNvSpPr/>
                      <p:nvPr/>
                    </p:nvSpPr>
                    <p:spPr>
                      <a:xfrm>
                        <a:off x="5286379" y="3714751"/>
                        <a:ext cx="714381" cy="35719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E5E"/>
                          </a:gs>
                          <a:gs pos="100000">
                            <a:srgbClr val="74E2BB"/>
                          </a:gs>
                        </a:gsLst>
                        <a:lin ang="0" scaled="1"/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anchor="ctr"/>
                      <a:lstStyle/>
                      <a:p>
                        <a:pPr>
                          <a:defRPr/>
                        </a:pPr>
                        <a:r>
                          <a:rPr lang="ru-RU" sz="1600" b="1" dirty="0" smtClean="0">
                            <a:solidFill>
                              <a:schemeClr val="tx1"/>
                            </a:solidFill>
                          </a:rPr>
                          <a:t> 319,4</a:t>
                        </a:r>
                        <a:endParaRPr lang="ru-RU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6" name="Прямоугольник 95"/>
                    <p:cNvSpPr/>
                    <p:nvPr/>
                  </p:nvSpPr>
                  <p:spPr>
                    <a:xfrm>
                      <a:off x="5286379" y="4071943"/>
                      <a:ext cx="1000132" cy="35718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E5E"/>
                        </a:gs>
                        <a:gs pos="100000">
                          <a:srgbClr val="74E2BB"/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7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059,2</a:t>
                      </a:r>
                    </a:p>
                  </p:txBody>
                </p:sp>
              </p:grpSp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5286380" y="4429131"/>
                    <a:ext cx="857256" cy="35719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BE5E"/>
                      </a:gs>
                      <a:gs pos="100000">
                        <a:srgbClr val="74E2BB"/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 3 </a:t>
                    </a:r>
                    <a:r>
                      <a:rPr lang="ru-RU" sz="1600" b="1" dirty="0">
                        <a:solidFill>
                          <a:schemeClr val="tx1"/>
                        </a:solidFill>
                      </a:rPr>
                      <a:t>834,5</a:t>
                    </a:r>
                  </a:p>
                </p:txBody>
              </p:sp>
            </p:grpSp>
            <p:sp>
              <p:nvSpPr>
                <p:cNvPr id="92" name="Прямоугольник 91"/>
                <p:cNvSpPr/>
                <p:nvPr/>
              </p:nvSpPr>
              <p:spPr>
                <a:xfrm>
                  <a:off x="5286380" y="4786322"/>
                  <a:ext cx="1000131" cy="35718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E5E"/>
                    </a:gs>
                    <a:gs pos="100000">
                      <a:srgbClr val="74E2BB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 4 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800,6</a:t>
                  </a:r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5286380" y="5143511"/>
                <a:ext cx="1214446" cy="357191"/>
              </a:xfrm>
              <a:prstGeom prst="rect">
                <a:avLst/>
              </a:prstGeom>
              <a:gradFill flip="none" rotWithShape="1">
                <a:gsLst>
                  <a:gs pos="0">
                    <a:srgbClr val="00BE5E"/>
                  </a:gs>
                  <a:gs pos="100000">
                    <a:srgbClr val="74E2BB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 13 </a:t>
                </a:r>
                <a:r>
                  <a:rPr lang="ru-RU" sz="1600" b="1" dirty="0">
                    <a:solidFill>
                      <a:schemeClr val="tx1"/>
                    </a:solidFill>
                  </a:rPr>
                  <a:t>043,7</a:t>
                </a:r>
              </a:p>
            </p:txBody>
          </p:sp>
        </p:grpSp>
        <p:sp>
          <p:nvSpPr>
            <p:cNvPr id="87" name="Прямоугольник 86"/>
            <p:cNvSpPr/>
            <p:nvPr/>
          </p:nvSpPr>
          <p:spPr>
            <a:xfrm>
              <a:off x="5286380" y="5500702"/>
              <a:ext cx="1643074" cy="357189"/>
            </a:xfrm>
            <a:prstGeom prst="rect">
              <a:avLst/>
            </a:prstGeom>
            <a:gradFill flip="none" rotWithShape="1">
              <a:gsLst>
                <a:gs pos="0">
                  <a:srgbClr val="00BE5E"/>
                </a:gs>
                <a:gs pos="100000">
                  <a:srgbClr val="74E2BB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/>
                  </a:solidFill>
                </a:rPr>
                <a:t> 21 </a:t>
              </a:r>
              <a:r>
                <a:rPr lang="ru-RU" sz="1600" b="1" dirty="0">
                  <a:solidFill>
                    <a:schemeClr val="tx1"/>
                  </a:solidFill>
                </a:rPr>
                <a:t>913,3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286379" y="5857891"/>
              <a:ext cx="714381" cy="357191"/>
            </a:xfrm>
            <a:prstGeom prst="rect">
              <a:avLst/>
            </a:prstGeom>
            <a:gradFill flip="none" rotWithShape="1">
              <a:gsLst>
                <a:gs pos="0">
                  <a:srgbClr val="00BE5E"/>
                </a:gs>
                <a:gs pos="100000">
                  <a:srgbClr val="74E2BB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/>
                  </a:solidFill>
                </a:rPr>
                <a:t> 211,6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Группа 48"/>
          <p:cNvGrpSpPr>
            <a:grpSpLocks/>
          </p:cNvGrpSpPr>
          <p:nvPr/>
        </p:nvGrpSpPr>
        <p:grpSpPr bwMode="auto">
          <a:xfrm>
            <a:off x="7034211" y="2824791"/>
            <a:ext cx="1857377" cy="3633438"/>
            <a:chOff x="7143763" y="2643182"/>
            <a:chExt cx="2000233" cy="3571900"/>
          </a:xfrm>
        </p:grpSpPr>
        <p:grpSp>
          <p:nvGrpSpPr>
            <p:cNvPr id="104" name="Группа 47"/>
            <p:cNvGrpSpPr>
              <a:grpSpLocks/>
            </p:cNvGrpSpPr>
            <p:nvPr/>
          </p:nvGrpSpPr>
          <p:grpSpPr bwMode="auto">
            <a:xfrm>
              <a:off x="7143763" y="2643182"/>
              <a:ext cx="2000233" cy="3214709"/>
              <a:chOff x="7143763" y="2643182"/>
              <a:chExt cx="2000233" cy="3214709"/>
            </a:xfrm>
          </p:grpSpPr>
          <p:grpSp>
            <p:nvGrpSpPr>
              <p:cNvPr id="106" name="Группа 46"/>
              <p:cNvGrpSpPr>
                <a:grpSpLocks/>
              </p:cNvGrpSpPr>
              <p:nvPr/>
            </p:nvGrpSpPr>
            <p:grpSpPr bwMode="auto">
              <a:xfrm>
                <a:off x="7143763" y="2643182"/>
                <a:ext cx="1501030" cy="2500329"/>
                <a:chOff x="7143763" y="2643182"/>
                <a:chExt cx="1501030" cy="2500329"/>
              </a:xfrm>
            </p:grpSpPr>
            <p:grpSp>
              <p:nvGrpSpPr>
                <p:cNvPr id="109" name="Группа 45"/>
                <p:cNvGrpSpPr>
                  <a:grpSpLocks/>
                </p:cNvGrpSpPr>
                <p:nvPr/>
              </p:nvGrpSpPr>
              <p:grpSpPr bwMode="auto">
                <a:xfrm>
                  <a:off x="7143763" y="2643182"/>
                  <a:ext cx="1501030" cy="2143140"/>
                  <a:chOff x="7143763" y="2643182"/>
                  <a:chExt cx="1501030" cy="2143140"/>
                </a:xfrm>
              </p:grpSpPr>
              <p:grpSp>
                <p:nvGrpSpPr>
                  <p:cNvPr id="111" name="Группа 44"/>
                  <p:cNvGrpSpPr>
                    <a:grpSpLocks/>
                  </p:cNvGrpSpPr>
                  <p:nvPr/>
                </p:nvGrpSpPr>
                <p:grpSpPr bwMode="auto">
                  <a:xfrm>
                    <a:off x="7143763" y="2643182"/>
                    <a:ext cx="1501030" cy="1785949"/>
                    <a:chOff x="7143763" y="2643182"/>
                    <a:chExt cx="1501030" cy="1785949"/>
                  </a:xfrm>
                </p:grpSpPr>
                <p:grpSp>
                  <p:nvGrpSpPr>
                    <p:cNvPr id="113" name="Группа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43763" y="2643182"/>
                      <a:ext cx="1215529" cy="1428760"/>
                      <a:chOff x="7143763" y="2643182"/>
                      <a:chExt cx="1215529" cy="1428760"/>
                    </a:xfrm>
                  </p:grpSpPr>
                  <p:grpSp>
                    <p:nvGrpSpPr>
                      <p:cNvPr id="115" name="Группа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43763" y="2643182"/>
                        <a:ext cx="1215529" cy="1071569"/>
                        <a:chOff x="7143763" y="2643182"/>
                        <a:chExt cx="1215529" cy="1071569"/>
                      </a:xfrm>
                    </p:grpSpPr>
                    <p:grpSp>
                      <p:nvGrpSpPr>
                        <p:cNvPr id="117" name="Группа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43763" y="2643182"/>
                          <a:ext cx="1215529" cy="714380"/>
                          <a:chOff x="7143763" y="2643182"/>
                          <a:chExt cx="1215529" cy="714380"/>
                        </a:xfrm>
                      </p:grpSpPr>
                      <p:sp>
                        <p:nvSpPr>
                          <p:cNvPr id="119" name="Прямоугольник 118"/>
                          <p:cNvSpPr/>
                          <p:nvPr/>
                        </p:nvSpPr>
                        <p:spPr>
                          <a:xfrm>
                            <a:off x="7143764" y="2643182"/>
                            <a:ext cx="1215528" cy="357189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pPr>
                              <a:defRPr/>
                            </a:pP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6 </a:t>
                            </a:r>
                            <a:r>
                              <a:rPr lang="ru-RU" sz="1600" b="1" dirty="0">
                                <a:solidFill>
                                  <a:schemeClr val="tx1"/>
                                </a:solidFill>
                              </a:rPr>
                              <a:t>587,2</a:t>
                            </a:r>
                          </a:p>
                        </p:txBody>
                      </p:sp>
                      <p:sp>
                        <p:nvSpPr>
                          <p:cNvPr id="120" name="Прямоугольник 119"/>
                          <p:cNvSpPr/>
                          <p:nvPr/>
                        </p:nvSpPr>
                        <p:spPr>
                          <a:xfrm>
                            <a:off x="7143763" y="3000371"/>
                            <a:ext cx="932588" cy="357191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1 </a:t>
                            </a:r>
                            <a:r>
                              <a:rPr lang="ru-RU" sz="1600" b="1" dirty="0">
                                <a:solidFill>
                                  <a:schemeClr val="tx1"/>
                                </a:solidFill>
                              </a:rPr>
                              <a:t>918,5</a:t>
                            </a:r>
                          </a:p>
                        </p:txBody>
                      </p:sp>
                    </p:grpSp>
                    <p:sp>
                      <p:nvSpPr>
                        <p:cNvPr id="118" name="Прямоугольник 117"/>
                        <p:cNvSpPr/>
                        <p:nvPr/>
                      </p:nvSpPr>
                      <p:spPr>
                        <a:xfrm>
                          <a:off x="7143764" y="3357562"/>
                          <a:ext cx="714395" cy="357189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BE5E"/>
                            </a:gs>
                            <a:gs pos="100000">
                              <a:srgbClr val="74E2BB"/>
                            </a:gs>
                          </a:gsLst>
                          <a:lin ang="0" scaled="1"/>
                          <a:tileRect/>
                        </a:gra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anchor="ctr"/>
                        <a:lstStyle/>
                        <a:p>
                          <a:pPr>
                            <a:defRPr/>
                          </a:pPr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</a:rPr>
                            <a:t> 453,9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6" name="Прямоугольник 115"/>
                      <p:cNvSpPr/>
                      <p:nvPr/>
                    </p:nvSpPr>
                    <p:spPr>
                      <a:xfrm>
                        <a:off x="7143764" y="3714751"/>
                        <a:ext cx="560531" cy="35719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E5E"/>
                          </a:gs>
                          <a:gs pos="100000">
                            <a:srgbClr val="74E2BB"/>
                          </a:gs>
                        </a:gsLst>
                        <a:lin ang="0" scaled="1"/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anchor="ctr"/>
                      <a:lstStyle/>
                      <a:p>
                        <a:pPr>
                          <a:defRPr/>
                        </a:pPr>
                        <a:r>
                          <a:rPr lang="ru-RU" sz="1600" b="1" dirty="0" smtClean="0">
                            <a:solidFill>
                              <a:schemeClr val="tx1"/>
                            </a:solidFill>
                          </a:rPr>
                          <a:t> 53,5</a:t>
                        </a:r>
                        <a:endParaRPr lang="ru-RU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7143765" y="4071942"/>
                      <a:ext cx="1501028" cy="35718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E5E"/>
                        </a:gs>
                        <a:gs pos="100000">
                          <a:srgbClr val="74E2BB"/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37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938,5</a:t>
                      </a:r>
                    </a:p>
                  </p:txBody>
                </p:sp>
              </p:grpSp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7143765" y="4429131"/>
                    <a:ext cx="1215526" cy="35719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BE5E"/>
                      </a:gs>
                      <a:gs pos="100000">
                        <a:srgbClr val="74E2BB"/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 12 </a:t>
                    </a:r>
                    <a:r>
                      <a:rPr lang="ru-RU" sz="1600" b="1" dirty="0">
                        <a:solidFill>
                          <a:schemeClr val="tx1"/>
                        </a:solidFill>
                      </a:rPr>
                      <a:t>552,9</a:t>
                    </a:r>
                  </a:p>
                </p:txBody>
              </p:sp>
            </p:grpSp>
            <p:sp>
              <p:nvSpPr>
                <p:cNvPr id="110" name="Прямоугольник 109"/>
                <p:cNvSpPr/>
                <p:nvPr/>
              </p:nvSpPr>
              <p:spPr>
                <a:xfrm>
                  <a:off x="7143765" y="4786322"/>
                  <a:ext cx="1357422" cy="35718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E5E"/>
                    </a:gs>
                    <a:gs pos="100000">
                      <a:srgbClr val="74E2BB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 32 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529,8</a:t>
                  </a:r>
                </a:p>
              </p:txBody>
            </p:sp>
          </p:grpSp>
          <p:sp>
            <p:nvSpPr>
              <p:cNvPr id="107" name="Прямоугольник 106"/>
              <p:cNvSpPr/>
              <p:nvPr/>
            </p:nvSpPr>
            <p:spPr>
              <a:xfrm>
                <a:off x="7143765" y="5143511"/>
                <a:ext cx="2000231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E5E"/>
                  </a:gs>
                  <a:gs pos="100000">
                    <a:srgbClr val="74E2BB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 137 </a:t>
                </a:r>
                <a:r>
                  <a:rPr lang="ru-RU" sz="1600" b="1" dirty="0">
                    <a:solidFill>
                      <a:schemeClr val="tx1"/>
                    </a:solidFill>
                  </a:rPr>
                  <a:t>540,1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7143765" y="5500702"/>
                <a:ext cx="1000116" cy="357189"/>
              </a:xfrm>
              <a:prstGeom prst="rect">
                <a:avLst/>
              </a:prstGeom>
              <a:gradFill flip="none" rotWithShape="1">
                <a:gsLst>
                  <a:gs pos="0">
                    <a:srgbClr val="00BE5E"/>
                  </a:gs>
                  <a:gs pos="100000">
                    <a:srgbClr val="74E2BB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 3 </a:t>
                </a:r>
                <a:r>
                  <a:rPr lang="ru-RU" sz="1600" b="1" dirty="0">
                    <a:solidFill>
                      <a:schemeClr val="tx1"/>
                    </a:solidFill>
                  </a:rPr>
                  <a:t>076,2</a:t>
                </a:r>
              </a:p>
            </p:txBody>
          </p:sp>
        </p:grpSp>
        <p:sp>
          <p:nvSpPr>
            <p:cNvPr id="105" name="Прямоугольник 104"/>
            <p:cNvSpPr/>
            <p:nvPr/>
          </p:nvSpPr>
          <p:spPr>
            <a:xfrm>
              <a:off x="7143765" y="5857891"/>
              <a:ext cx="1143722" cy="357191"/>
            </a:xfrm>
            <a:prstGeom prst="rect">
              <a:avLst/>
            </a:prstGeom>
            <a:gradFill flip="none" rotWithShape="1">
              <a:gsLst>
                <a:gs pos="0">
                  <a:srgbClr val="00BE5E"/>
                </a:gs>
                <a:gs pos="100000">
                  <a:srgbClr val="74E2BB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/>
                  </a:solidFill>
                </a:rPr>
                <a:t> 6 </a:t>
              </a:r>
              <a:r>
                <a:rPr lang="ru-RU" sz="1600" b="1" dirty="0">
                  <a:solidFill>
                    <a:schemeClr val="tx1"/>
                  </a:solidFill>
                </a:rPr>
                <a:t>802,0</a:t>
              </a:r>
            </a:p>
          </p:txBody>
        </p:sp>
      </p:grp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95744"/>
              </p:ext>
            </p:extLst>
          </p:nvPr>
        </p:nvGraphicFramePr>
        <p:xfrm>
          <a:off x="109183" y="1624085"/>
          <a:ext cx="8793518" cy="4834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{68D230F3-CF80-4859-8CE7-A43EE81993B5}</a:tableStyleId>
              </a:tblPr>
              <a:tblGrid>
                <a:gridCol w="5063318">
                  <a:extLst>
                    <a:ext uri="{9D8B030D-6E8A-4147-A177-3AD203B41FA5}">
                      <a16:colId xmlns="" xmlns:a16="http://schemas.microsoft.com/office/drawing/2014/main" val="1471961149"/>
                    </a:ext>
                  </a:extLst>
                </a:gridCol>
                <a:gridCol w="1842448">
                  <a:extLst>
                    <a:ext uri="{9D8B030D-6E8A-4147-A177-3AD203B41FA5}">
                      <a16:colId xmlns="" xmlns:a16="http://schemas.microsoft.com/office/drawing/2014/main" val="968409622"/>
                    </a:ext>
                  </a:extLst>
                </a:gridCol>
                <a:gridCol w="1887752">
                  <a:extLst>
                    <a:ext uri="{9D8B030D-6E8A-4147-A177-3AD203B41FA5}">
                      <a16:colId xmlns="" xmlns:a16="http://schemas.microsoft.com/office/drawing/2014/main" val="468308803"/>
                    </a:ext>
                  </a:extLst>
                </a:gridCol>
              </a:tblGrid>
              <a:tr h="12024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Европейский союз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9817919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Продовольственные товары и сырье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1815837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Продукция химической промышленности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36314366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Кожевенное сырье, пушнина и изделия из них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1887224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Древесина и целлюлозно-бумажные изделия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81543068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 и изделия из него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4922057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Одежда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2014286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Обувь и части обуви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2116716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Металлы и изделия из них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51255220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Машиностроительная продукция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0645863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товары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8178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5290733" y="2187717"/>
            <a:ext cx="3587029" cy="30904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Преимущества Приднестровья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4421" y="2187716"/>
            <a:ext cx="4914068" cy="4390505"/>
          </a:xfrm>
          <a:prstGeom prst="rect">
            <a:avLst/>
          </a:prstGeom>
          <a:solidFill>
            <a:srgbClr val="00B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902" y="2813253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6" y="2870687"/>
            <a:ext cx="952500" cy="952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5902" y="4119884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902" y="5426515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0" y="3971848"/>
            <a:ext cx="1312895" cy="13128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5" y="5549344"/>
            <a:ext cx="819288" cy="8192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13269" y="2806988"/>
            <a:ext cx="3599504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13269" y="4119884"/>
            <a:ext cx="3599504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13269" y="5419175"/>
            <a:ext cx="3599504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66372" y="2937195"/>
            <a:ext cx="764275" cy="764275"/>
          </a:xfrm>
          <a:prstGeom prst="ellipse">
            <a:avLst/>
          </a:prstGeom>
          <a:solidFill>
            <a:srgbClr val="74E2BB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547337" y="4262717"/>
            <a:ext cx="764275" cy="764275"/>
          </a:xfrm>
          <a:prstGeom prst="ellipse">
            <a:avLst/>
          </a:prstGeom>
          <a:solidFill>
            <a:srgbClr val="74E2BB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60129" y="5549344"/>
            <a:ext cx="764275" cy="764275"/>
          </a:xfrm>
          <a:prstGeom prst="ellipse">
            <a:avLst/>
          </a:prstGeom>
          <a:solidFill>
            <a:srgbClr val="74E2BB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606" y="2982781"/>
            <a:ext cx="2935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Магистральные автодороги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значения</a:t>
            </a:r>
          </a:p>
          <a:p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346627" y="4280662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Магистральных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газопровода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6627" y="5493349"/>
            <a:ext cx="2143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елезнодорожные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3074" y="2808197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90" y="2978331"/>
            <a:ext cx="727099" cy="72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713074" y="4115434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19" y="4244140"/>
            <a:ext cx="745043" cy="7450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479521" y="2806988"/>
            <a:ext cx="2158328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Аэродром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Тирасполе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72502" y="4119884"/>
            <a:ext cx="2158328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Речной порт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Бендеры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4421" y="1437456"/>
            <a:ext cx="8583341" cy="536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4072" y="2249724"/>
            <a:ext cx="34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Функционируют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63418" y="2271246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90733" y="5361696"/>
            <a:ext cx="3587029" cy="12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3521" y="5390849"/>
            <a:ext cx="1903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Брянск: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 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$ 1600-2000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6747" y="5396069"/>
            <a:ext cx="1788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Бухарест: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517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7:30 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900-1000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2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Преимущества Приднестровья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38232" y="5058013"/>
            <a:ext cx="6578222" cy="1637731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Собственная ресурсно-сырьевая база: металл, цемент, кирпич, известняк,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песок, известь, гравий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384027" y="4988774"/>
            <a:ext cx="1685139" cy="1685139"/>
            <a:chOff x="-1871763" y="1161554"/>
            <a:chExt cx="1685139" cy="1685139"/>
          </a:xfrm>
        </p:grpSpPr>
        <p:sp>
          <p:nvSpPr>
            <p:cNvPr id="16" name="Овал 15"/>
            <p:cNvSpPr/>
            <p:nvPr/>
          </p:nvSpPr>
          <p:spPr>
            <a:xfrm>
              <a:off x="-1871763" y="1161554"/>
              <a:ext cx="1685139" cy="1685139"/>
            </a:xfrm>
            <a:prstGeom prst="ellipse">
              <a:avLst/>
            </a:prstGeom>
            <a:gradFill>
              <a:gsLst>
                <a:gs pos="48000">
                  <a:srgbClr val="FFC000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4">
                    <a:lumMod val="40000"/>
                    <a:lumOff val="6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627141" y="1382045"/>
              <a:ext cx="1244156" cy="1244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614161" y="5207585"/>
            <a:ext cx="1244156" cy="1244156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l="-20000" t="-20000" r="-20000" b="-20000"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3"/>
          <p:cNvGrpSpPr/>
          <p:nvPr/>
        </p:nvGrpSpPr>
        <p:grpSpPr>
          <a:xfrm>
            <a:off x="369434" y="1428846"/>
            <a:ext cx="1685139" cy="1685139"/>
            <a:chOff x="-1394619" y="3136611"/>
            <a:chExt cx="1685139" cy="1685139"/>
          </a:xfrm>
        </p:grpSpPr>
        <p:sp>
          <p:nvSpPr>
            <p:cNvPr id="14" name="Овал 13"/>
            <p:cNvSpPr/>
            <p:nvPr/>
          </p:nvSpPr>
          <p:spPr>
            <a:xfrm>
              <a:off x="-1394619" y="3136611"/>
              <a:ext cx="1685139" cy="1685139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1149997" y="3357102"/>
              <a:ext cx="1244156" cy="1244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369435" y="3216704"/>
            <a:ext cx="1685139" cy="1685139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6343" y="1475318"/>
            <a:ext cx="6578222" cy="1637731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агроклиматический и биолого-почвенный потенциал для развития АПК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6343" y="3240409"/>
            <a:ext cx="6578222" cy="1637731"/>
          </a:xfrm>
          <a:prstGeom prst="roundRect">
            <a:avLst/>
          </a:prstGeom>
          <a:solidFill>
            <a:srgbClr val="00BE5E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ведения сельского хозяйства: богатые плодородные земли, благоприятные климатические условия, достаточные водные ресурсы (река Днестр) для мелиорации земель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599989" y="1635270"/>
            <a:ext cx="1244156" cy="12441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4057" y="3437195"/>
            <a:ext cx="1244156" cy="124415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409" y="3437195"/>
            <a:ext cx="1244156" cy="12441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0"/>
            <a:ext cx="7886700" cy="122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Преимущества Приднестровья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36" y="1519095"/>
            <a:ext cx="4264330" cy="853584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47916" y="1653499"/>
            <a:ext cx="208532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Газоснабжение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(долл. США за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</a:t>
            </a:r>
            <a:r>
              <a:rPr lang="ru-RU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8478" y="1507160"/>
            <a:ext cx="4189862" cy="865519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69562" y="1647531"/>
            <a:ext cx="2184953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Электроэнергия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(долл. США за 1 кВт)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32013" y="2470244"/>
            <a:ext cx="4285397" cy="4148919"/>
            <a:chOff x="232013" y="2470244"/>
            <a:chExt cx="4285397" cy="4148919"/>
          </a:xfrm>
        </p:grpSpPr>
        <p:graphicFrame>
          <p:nvGraphicFramePr>
            <p:cNvPr id="10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746938"/>
                </p:ext>
              </p:extLst>
            </p:nvPr>
          </p:nvGraphicFramePr>
          <p:xfrm>
            <a:off x="232013" y="2470244"/>
            <a:ext cx="4285397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265184" y="5104263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ПМР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4708478" y="2470244"/>
            <a:ext cx="4189862" cy="4148919"/>
            <a:chOff x="4708478" y="2470244"/>
            <a:chExt cx="4189862" cy="4148919"/>
          </a:xfrm>
        </p:grpSpPr>
        <p:graphicFrame>
          <p:nvGraphicFramePr>
            <p:cNvPr id="17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3772859"/>
                </p:ext>
              </p:extLst>
            </p:nvPr>
          </p:nvGraphicFramePr>
          <p:xfrm>
            <a:off x="4708478" y="2470244"/>
            <a:ext cx="4189862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4938460" y="5898109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ПМР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6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268A5AA-B3BD-4F99-82E4-CCB14C4F3932}" vid="{F478E68A-E034-4DB2-92D3-B1D3C0B14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1998</TotalTime>
  <Words>1104</Words>
  <Application>Microsoft Office PowerPoint</Application>
  <PresentationFormat>Экран (4:3)</PresentationFormat>
  <Paragraphs>337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Инвестиционный климат Приднестровья</vt:lpstr>
      <vt:lpstr>Общая информация о Приднестровье</vt:lpstr>
      <vt:lpstr>Структура валового внутреннего продукта Приднестровья</vt:lpstr>
      <vt:lpstr>Основные направления экспорта ПМР</vt:lpstr>
      <vt:lpstr>Презентация PowerPoint</vt:lpstr>
      <vt:lpstr>Объемы экспорта товаров в Россию и Европейский союз за 2017 год*</vt:lpstr>
      <vt:lpstr>Преимущества Приднестровья</vt:lpstr>
      <vt:lpstr>Преимущества Приднестровья</vt:lpstr>
      <vt:lpstr>Презентация PowerPoint</vt:lpstr>
      <vt:lpstr>Презентация PowerPoint</vt:lpstr>
      <vt:lpstr>Преимущества Приднестровья</vt:lpstr>
      <vt:lpstr>Сертификация приднестровской продукции</vt:lpstr>
      <vt:lpstr>Блокчейн технологии</vt:lpstr>
      <vt:lpstr>Закон Приднестровской Молдавской Республики   «О ГОСУДАРСТВЕННОЙ ПОДДЕРЖКЕ ИНВЕСТИЦИОННОЙ ДЕЯТЕЛЬНОСТИ» </vt:lpstr>
      <vt:lpstr>Закон Приднестровской Молдавской Республики   «О ГОСУДАРСТВЕННОЙ ПОДДЕРЖКЕ ИНВЕСТИЦИОННОЙ ДЕЯТЕЛЬНОСТИ» </vt:lpstr>
      <vt:lpstr>Государственная поддержка</vt:lpstr>
      <vt:lpstr>Государственные гарантии</vt:lpstr>
      <vt:lpstr>Гарантии стабильности</vt:lpstr>
      <vt:lpstr>Инвестиционные преференции</vt:lpstr>
      <vt:lpstr>Инвестиционные преференции</vt:lpstr>
      <vt:lpstr>Инвестиционные преференции</vt:lpstr>
      <vt:lpstr>Инвестиционные преференции</vt:lpstr>
      <vt:lpstr>Инвестиционные преференции</vt:lpstr>
      <vt:lpstr>Механизмы работы с инвестором</vt:lpstr>
      <vt:lpstr>Механизмы работы с инвестором</vt:lpstr>
      <vt:lpstr>Истории успеха: ООО «Софтшуз»                                                          Италия</vt:lpstr>
      <vt:lpstr>Истории успеха: СООО «Терри-Па»                                                       Германия</vt:lpstr>
      <vt:lpstr>Истории успеха: ООО «Лендер Агроприм»                                                         Италия</vt:lpstr>
      <vt:lpstr>Инвестируйте в Приднестровье!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климат Приднестровья</dc:title>
  <dc:creator>Владимир Окушко</dc:creator>
  <cp:lastModifiedBy>Яков Чайкин</cp:lastModifiedBy>
  <cp:revision>240</cp:revision>
  <cp:lastPrinted>2018-05-29T13:50:10Z</cp:lastPrinted>
  <dcterms:created xsi:type="dcterms:W3CDTF">2018-05-25T06:25:35Z</dcterms:created>
  <dcterms:modified xsi:type="dcterms:W3CDTF">2018-06-05T11:06:43Z</dcterms:modified>
</cp:coreProperties>
</file>